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ipl8fxSSDXrgcwQgFMau7mohd+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F4C53B-1908-4EEB-BDCF-21851F0EAF34}">
  <a:tblStyle styleId="{10F4C53B-1908-4EEB-BDCF-21851F0EAF3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범죄예방 및 안전 강화를 위한 스마트 CCTV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거주자와 외부인 구분, cctv를 통해 등록자, 비등록자를 판별한다.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비등록자가 문 주위에서 이상행동을 보일시 위험 인물로 판단하며 앱을 통해 사용자에게 알람을 전송한다...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3" name="Google Shape;73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hyperlink" Target="https://www.cs.cmu.edu/~rsalakhu/papers/oneshot1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0.jpg"/><Relationship Id="rId5" Type="http://schemas.openxmlformats.org/officeDocument/2006/relationships/image" Target="../media/image18.jpg"/><Relationship Id="rId6" Type="http://schemas.openxmlformats.org/officeDocument/2006/relationships/image" Target="../media/image17.jpg"/><Relationship Id="rId7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s.cmu.edu/~rsalakhu/papers/oneshot1.pdf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cs.cmu.edu/~rsalakhu/papers/oneshot1.pdf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1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>
            <a:off x="422787" y="366252"/>
            <a:ext cx="11346426" cy="6125496"/>
          </a:xfrm>
          <a:prstGeom prst="roundRect">
            <a:avLst>
              <a:gd fmla="val 1832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/>
          <p:nvPr/>
        </p:nvSpPr>
        <p:spPr>
          <a:xfrm rot="3448357">
            <a:off x="5642279" y="510491"/>
            <a:ext cx="3691435" cy="4566452"/>
          </a:xfrm>
          <a:prstGeom prst="trapezoid">
            <a:avLst>
              <a:gd fmla="val 49059" name="adj"/>
            </a:avLst>
          </a:prstGeom>
          <a:gradFill>
            <a:gsLst>
              <a:gs pos="0">
                <a:srgbClr val="FFF8E5">
                  <a:alpha val="0"/>
                </a:srgbClr>
              </a:gs>
              <a:gs pos="100000">
                <a:srgbClr val="FFD966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2328863" y="2439017"/>
            <a:ext cx="7534274" cy="1979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9600" u="none" cap="none" strike="noStrike">
                <a:solidFill>
                  <a:srgbClr val="FEEBFF"/>
                </a:solidFill>
                <a:latin typeface="Arial"/>
                <a:ea typeface="Arial"/>
                <a:cs typeface="Arial"/>
                <a:sym typeface="Arial"/>
              </a:rPr>
              <a:t>ISEEU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생활안전을 위한 스마트홈 CCTV  </a:t>
            </a:r>
            <a:endParaRPr/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3654" y="1437736"/>
            <a:ext cx="1108717" cy="110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0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238" name="Google Shape;238;p10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0" name="Google Shape;240;p10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241" name="Google Shape;241;p10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3" name="Google Shape;243;p10"/>
          <p:cNvSpPr txBox="1"/>
          <p:nvPr/>
        </p:nvSpPr>
        <p:spPr>
          <a:xfrm>
            <a:off x="271712" y="616579"/>
            <a:ext cx="32424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735B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수행 일정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0"/>
          <p:cNvCxnSpPr/>
          <p:nvPr/>
        </p:nvCxnSpPr>
        <p:spPr>
          <a:xfrm>
            <a:off x="511662" y="3661786"/>
            <a:ext cx="11381026" cy="0"/>
          </a:xfrm>
          <a:prstGeom prst="straightConnector1">
            <a:avLst/>
          </a:prstGeom>
          <a:noFill/>
          <a:ln cap="flat" cmpd="sng" w="168275">
            <a:solidFill>
              <a:srgbClr val="E4C3EB"/>
            </a:solidFill>
            <a:prstDash val="solid"/>
            <a:miter lim="800000"/>
            <a:headEnd len="med" w="med" type="diamond"/>
            <a:tailEnd len="med" w="med" type="diamond"/>
          </a:ln>
        </p:spPr>
      </p:cxnSp>
      <p:cxnSp>
        <p:nvCxnSpPr>
          <p:cNvPr id="245" name="Google Shape;245;p10"/>
          <p:cNvCxnSpPr/>
          <p:nvPr/>
        </p:nvCxnSpPr>
        <p:spPr>
          <a:xfrm rot="10800000">
            <a:off x="1128613" y="2945342"/>
            <a:ext cx="0" cy="663767"/>
          </a:xfrm>
          <a:prstGeom prst="straightConnector1">
            <a:avLst/>
          </a:prstGeom>
          <a:noFill/>
          <a:ln cap="flat" cmpd="sng" w="76200">
            <a:solidFill>
              <a:srgbClr val="E4C3E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46" name="Google Shape;246;p10"/>
          <p:cNvSpPr txBox="1"/>
          <p:nvPr/>
        </p:nvSpPr>
        <p:spPr>
          <a:xfrm>
            <a:off x="463116" y="2151766"/>
            <a:ext cx="13309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 5.4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 선정</a:t>
            </a:r>
            <a:endParaRPr/>
          </a:p>
        </p:txBody>
      </p:sp>
      <p:cxnSp>
        <p:nvCxnSpPr>
          <p:cNvPr id="247" name="Google Shape;247;p10"/>
          <p:cNvCxnSpPr/>
          <p:nvPr/>
        </p:nvCxnSpPr>
        <p:spPr>
          <a:xfrm rot="10800000">
            <a:off x="2542733" y="2945342"/>
            <a:ext cx="0" cy="663767"/>
          </a:xfrm>
          <a:prstGeom prst="straightConnector1">
            <a:avLst/>
          </a:prstGeom>
          <a:noFill/>
          <a:ln cap="flat" cmpd="sng" w="76200">
            <a:solidFill>
              <a:srgbClr val="E4C3E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48" name="Google Shape;248;p10"/>
          <p:cNvSpPr txBox="1"/>
          <p:nvPr/>
        </p:nvSpPr>
        <p:spPr>
          <a:xfrm>
            <a:off x="1794109" y="2123431"/>
            <a:ext cx="14478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5.3 ~ 5.4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기획안 작성</a:t>
            </a:r>
            <a:endParaRPr/>
          </a:p>
        </p:txBody>
      </p:sp>
      <p:cxnSp>
        <p:nvCxnSpPr>
          <p:cNvPr id="249" name="Google Shape;249;p10"/>
          <p:cNvCxnSpPr/>
          <p:nvPr/>
        </p:nvCxnSpPr>
        <p:spPr>
          <a:xfrm rot="10800000">
            <a:off x="5364875" y="2939302"/>
            <a:ext cx="0" cy="663767"/>
          </a:xfrm>
          <a:prstGeom prst="straightConnector1">
            <a:avLst/>
          </a:prstGeom>
          <a:noFill/>
          <a:ln cap="flat" cmpd="sng" w="76200">
            <a:solidFill>
              <a:srgbClr val="E4C3E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50" name="Google Shape;250;p10"/>
          <p:cNvSpPr txBox="1"/>
          <p:nvPr/>
        </p:nvSpPr>
        <p:spPr>
          <a:xfrm>
            <a:off x="4630105" y="2221874"/>
            <a:ext cx="14478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5.7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 역할 분담</a:t>
            </a:r>
            <a:endParaRPr/>
          </a:p>
        </p:txBody>
      </p:sp>
      <p:cxnSp>
        <p:nvCxnSpPr>
          <p:cNvPr id="251" name="Google Shape;251;p10"/>
          <p:cNvCxnSpPr/>
          <p:nvPr/>
        </p:nvCxnSpPr>
        <p:spPr>
          <a:xfrm rot="10800000">
            <a:off x="3923241" y="2957387"/>
            <a:ext cx="0" cy="663767"/>
          </a:xfrm>
          <a:prstGeom prst="straightConnector1">
            <a:avLst/>
          </a:prstGeom>
          <a:noFill/>
          <a:ln cap="flat" cmpd="sng" w="76200">
            <a:solidFill>
              <a:srgbClr val="E4C3E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52" name="Google Shape;252;p10"/>
          <p:cNvSpPr txBox="1"/>
          <p:nvPr/>
        </p:nvSpPr>
        <p:spPr>
          <a:xfrm>
            <a:off x="3197158" y="1982493"/>
            <a:ext cx="1447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5.6 ~ 5.7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아키텍처 설계</a:t>
            </a:r>
            <a:endParaRPr/>
          </a:p>
        </p:txBody>
      </p:sp>
      <p:cxnSp>
        <p:nvCxnSpPr>
          <p:cNvPr id="253" name="Google Shape;253;p10"/>
          <p:cNvCxnSpPr/>
          <p:nvPr/>
        </p:nvCxnSpPr>
        <p:spPr>
          <a:xfrm rot="10800000">
            <a:off x="6687453" y="2977237"/>
            <a:ext cx="0" cy="663767"/>
          </a:xfrm>
          <a:prstGeom prst="straightConnector1">
            <a:avLst/>
          </a:prstGeom>
          <a:noFill/>
          <a:ln cap="flat" cmpd="sng" w="76200">
            <a:solidFill>
              <a:srgbClr val="E4C3E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54" name="Google Shape;254;p10"/>
          <p:cNvSpPr txBox="1"/>
          <p:nvPr/>
        </p:nvSpPr>
        <p:spPr>
          <a:xfrm>
            <a:off x="6021956" y="1963295"/>
            <a:ext cx="1447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5.8 ~ 5.21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1차 개발 및 보완</a:t>
            </a:r>
            <a:endParaRPr/>
          </a:p>
        </p:txBody>
      </p:sp>
      <p:cxnSp>
        <p:nvCxnSpPr>
          <p:cNvPr id="255" name="Google Shape;255;p10"/>
          <p:cNvCxnSpPr/>
          <p:nvPr/>
        </p:nvCxnSpPr>
        <p:spPr>
          <a:xfrm rot="10800000">
            <a:off x="8283061" y="2957387"/>
            <a:ext cx="0" cy="663767"/>
          </a:xfrm>
          <a:prstGeom prst="straightConnector1">
            <a:avLst/>
          </a:prstGeom>
          <a:noFill/>
          <a:ln cap="flat" cmpd="sng" w="76200">
            <a:solidFill>
              <a:srgbClr val="E4C3E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56" name="Google Shape;256;p10"/>
          <p:cNvSpPr txBox="1"/>
          <p:nvPr/>
        </p:nvSpPr>
        <p:spPr>
          <a:xfrm>
            <a:off x="7573177" y="2214808"/>
            <a:ext cx="14478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5.22 ~ 5.30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2차 개발</a:t>
            </a:r>
            <a:endParaRPr/>
          </a:p>
        </p:txBody>
      </p:sp>
      <p:cxnSp>
        <p:nvCxnSpPr>
          <p:cNvPr id="257" name="Google Shape;257;p10"/>
          <p:cNvCxnSpPr/>
          <p:nvPr/>
        </p:nvCxnSpPr>
        <p:spPr>
          <a:xfrm rot="10800000">
            <a:off x="9843088" y="2996346"/>
            <a:ext cx="0" cy="663767"/>
          </a:xfrm>
          <a:prstGeom prst="straightConnector1">
            <a:avLst/>
          </a:prstGeom>
          <a:noFill/>
          <a:ln cap="flat" cmpd="sng" w="76200">
            <a:solidFill>
              <a:srgbClr val="E4C3E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58" name="Google Shape;258;p10"/>
          <p:cNvSpPr txBox="1"/>
          <p:nvPr/>
        </p:nvSpPr>
        <p:spPr>
          <a:xfrm>
            <a:off x="9135573" y="2205093"/>
            <a:ext cx="14478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5.31 ~ 6.3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/>
          </a:p>
        </p:txBody>
      </p:sp>
      <p:cxnSp>
        <p:nvCxnSpPr>
          <p:cNvPr id="259" name="Google Shape;259;p10"/>
          <p:cNvCxnSpPr/>
          <p:nvPr/>
        </p:nvCxnSpPr>
        <p:spPr>
          <a:xfrm rot="10800000">
            <a:off x="11374726" y="2200821"/>
            <a:ext cx="0" cy="1451099"/>
          </a:xfrm>
          <a:prstGeom prst="straightConnector1">
            <a:avLst/>
          </a:prstGeom>
          <a:noFill/>
          <a:ln cap="flat" cmpd="sng" w="76200">
            <a:solidFill>
              <a:srgbClr val="E4C3E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60" name="Google Shape;260;p10"/>
          <p:cNvSpPr txBox="1"/>
          <p:nvPr/>
        </p:nvSpPr>
        <p:spPr>
          <a:xfrm>
            <a:off x="10633955" y="1256004"/>
            <a:ext cx="1447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6.4</a:t>
            </a:r>
            <a:endParaRPr b="0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프로젝트 발표</a:t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>
            <a:off x="477822" y="3634540"/>
            <a:ext cx="4885285" cy="520843"/>
          </a:xfrm>
          <a:prstGeom prst="rect">
            <a:avLst/>
          </a:prstGeom>
          <a:noFill/>
          <a:ln cap="flat" cmpd="sng" w="28575">
            <a:solidFill>
              <a:srgbClr val="E4C3EB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1651617" y="4003421"/>
            <a:ext cx="197211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기획</a:t>
            </a:r>
            <a:endParaRPr/>
          </a:p>
        </p:txBody>
      </p:sp>
      <p:sp>
        <p:nvSpPr>
          <p:cNvPr id="263" name="Google Shape;263;p10"/>
          <p:cNvSpPr txBox="1"/>
          <p:nvPr/>
        </p:nvSpPr>
        <p:spPr>
          <a:xfrm>
            <a:off x="175922" y="4047657"/>
            <a:ext cx="74259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4.29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3923241" y="3693141"/>
            <a:ext cx="2272548" cy="886491"/>
          </a:xfrm>
          <a:prstGeom prst="rect">
            <a:avLst/>
          </a:prstGeom>
          <a:noFill/>
          <a:ln cap="flat" cmpd="sng" w="28575">
            <a:solidFill>
              <a:srgbClr val="E4C3EB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4133980" y="4425522"/>
            <a:ext cx="180063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6195789" y="3680715"/>
            <a:ext cx="2814647" cy="1364175"/>
          </a:xfrm>
          <a:prstGeom prst="rect">
            <a:avLst/>
          </a:prstGeom>
          <a:noFill/>
          <a:ln cap="flat" cmpd="sng" w="28575">
            <a:solidFill>
              <a:srgbClr val="E4C3EB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7107023" y="4924415"/>
            <a:ext cx="99218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9010436" y="3603070"/>
            <a:ext cx="2154195" cy="1998924"/>
          </a:xfrm>
          <a:prstGeom prst="rect">
            <a:avLst/>
          </a:prstGeom>
          <a:noFill/>
          <a:ln cap="flat" cmpd="sng" w="28575">
            <a:solidFill>
              <a:srgbClr val="E4C3EB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9487640" y="5130930"/>
            <a:ext cx="1248854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구현 </a:t>
            </a:r>
            <a:endParaRPr b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 </a:t>
            </a:r>
            <a:endParaRPr b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1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275" name="Google Shape;275;p11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7" name="Google Shape;277;p11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278" name="Google Shape;278;p11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80" name="Google Shape;280;p11"/>
          <p:cNvGraphicFramePr/>
          <p:nvPr/>
        </p:nvGraphicFramePr>
        <p:xfrm>
          <a:off x="762000" y="15598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{10F4C53B-1908-4EEB-BDCF-21851F0EAF34}</a:tableStyleId>
              </a:tblPr>
              <a:tblGrid>
                <a:gridCol w="2477650"/>
                <a:gridCol w="4939125"/>
                <a:gridCol w="3460650"/>
              </a:tblGrid>
              <a:tr h="390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37C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15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수행방향</a:t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37C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도구</a:t>
                      </a:r>
                      <a:endParaRPr b="1" i="0"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37C6">
                        <a:alpha val="60000"/>
                      </a:srgbClr>
                    </a:solidFill>
                  </a:tcPr>
                </a:tc>
              </a:tr>
              <a:tr h="5996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빅데이터</a:t>
                      </a:r>
                      <a:endParaRPr b="1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수집: 웹, 직접 촬영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- 방문자 얼굴, 방문 시간 정보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데이터 전처리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- </a:t>
                      </a: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Normalization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- Face Alignment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Python3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Colab(or Jupyter Notebook)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OpenCV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1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mySQL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Django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625">
                <a:tc vMerge="1"/>
                <a:tc vMerge="1"/>
                <a:tc vMerge="1"/>
              </a:tr>
              <a:tr h="6048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endParaRPr b="1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특정인 인식을 위한 안면 인식 모델 개발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- One-Shot-Learning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-158751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Python 3.7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Tensorflow 2.4.0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1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Keras 2.</a:t>
                      </a:r>
                      <a:r>
                        <a:rPr lang="ko-KR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4.3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Colab(or Jupyter Notebook)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800">
                <a:tc vMerge="1"/>
                <a:tc vMerge="1"/>
                <a:tc vMerge="1"/>
              </a:tr>
              <a:tr h="115775">
                <a:tc vMerge="1"/>
                <a:tc vMerge="1"/>
                <a:tc vMerge="1"/>
              </a:tr>
              <a:tr h="97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IOT</a:t>
                      </a:r>
                      <a:endParaRPr b="1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CCTV 실시간 스트리밍 서비스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현관 앞 물체 탐지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인터페이스 구현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라즈베리파이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파이카메라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초음파 센서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안드로이드 앱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클라우드</a:t>
                      </a:r>
                      <a:endParaRPr b="1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300">
                          <a:solidFill>
                            <a:schemeClr val="dk1"/>
                          </a:solidFill>
                        </a:rPr>
                        <a:t>인프라 구축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1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docker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8750" lvl="0" marL="17999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300">
                          <a:solidFill>
                            <a:schemeClr val="dk1"/>
                          </a:solidFill>
                        </a:rPr>
                        <a:t>django</a:t>
                      </a:r>
                      <a:r>
                        <a:rPr b="0" i="0" lang="ko-KR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192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1" name="Google Shape;281;p11"/>
          <p:cNvSpPr txBox="1"/>
          <p:nvPr/>
        </p:nvSpPr>
        <p:spPr>
          <a:xfrm>
            <a:off x="271712" y="616579"/>
            <a:ext cx="32424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735B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수행 도구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/>
          <p:nvPr/>
        </p:nvSpPr>
        <p:spPr>
          <a:xfrm>
            <a:off x="2828059" y="1949742"/>
            <a:ext cx="1536000" cy="153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7704526" y="1944642"/>
            <a:ext cx="1536000" cy="153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5305393" y="1944624"/>
            <a:ext cx="1536000" cy="153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1267167" y="4083240"/>
            <a:ext cx="1536000" cy="153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2"/>
          <p:cNvSpPr/>
          <p:nvPr/>
        </p:nvSpPr>
        <p:spPr>
          <a:xfrm>
            <a:off x="4007808" y="4083273"/>
            <a:ext cx="1536000" cy="153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6709527" y="4083240"/>
            <a:ext cx="1536000" cy="153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9300305" y="4083240"/>
            <a:ext cx="1536000" cy="153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4606" y="4226952"/>
            <a:ext cx="754637" cy="75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4649" y="4288542"/>
            <a:ext cx="727932" cy="72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7361" y="4287343"/>
            <a:ext cx="810695" cy="716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268" y="2115205"/>
            <a:ext cx="935076" cy="93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4879" y="4301923"/>
            <a:ext cx="727932" cy="72793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2"/>
          <p:cNvSpPr/>
          <p:nvPr/>
        </p:nvSpPr>
        <p:spPr>
          <a:xfrm>
            <a:off x="3130774" y="3053312"/>
            <a:ext cx="1050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이정은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5619345" y="3039146"/>
            <a:ext cx="1050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양세빈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"/>
          <p:cNvSpPr/>
          <p:nvPr/>
        </p:nvSpPr>
        <p:spPr>
          <a:xfrm>
            <a:off x="8026843" y="3033046"/>
            <a:ext cx="1019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황승연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1155" y="2104068"/>
            <a:ext cx="935076" cy="93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2783" y="2078729"/>
            <a:ext cx="935076" cy="9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/>
          <p:nvPr/>
        </p:nvSpPr>
        <p:spPr>
          <a:xfrm>
            <a:off x="1559267" y="5133933"/>
            <a:ext cx="1019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송보미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"/>
          <p:cNvSpPr/>
          <p:nvPr/>
        </p:nvSpPr>
        <p:spPr>
          <a:xfrm>
            <a:off x="4342599" y="5121100"/>
            <a:ext cx="1050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최문선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7043164" y="5119767"/>
            <a:ext cx="1050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박예진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9634736" y="5119767"/>
            <a:ext cx="1100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정재우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271712" y="616579"/>
            <a:ext cx="20053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735B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조원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12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309" name="Google Shape;309;p12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12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1" name="Google Shape;311;p12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312" name="Google Shape;312;p12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2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1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/>
          <p:nvPr/>
        </p:nvSpPr>
        <p:spPr>
          <a:xfrm>
            <a:off x="1273625" y="1520775"/>
            <a:ext cx="9941222" cy="3816449"/>
          </a:xfrm>
          <a:custGeom>
            <a:rect b="b" l="l" r="r" t="t"/>
            <a:pathLst>
              <a:path extrusionOk="0" fill="none" h="3816449" w="9941222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extrusionOk="0" h="3816449" w="9941222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9" name="Google Shape;319;p13"/>
          <p:cNvGrpSpPr/>
          <p:nvPr/>
        </p:nvGrpSpPr>
        <p:grpSpPr>
          <a:xfrm flipH="1">
            <a:off x="443100" y="35859"/>
            <a:ext cx="5487400" cy="5567770"/>
            <a:chOff x="-1435871" y="0"/>
            <a:chExt cx="5835028" cy="5567770"/>
          </a:xfrm>
        </p:grpSpPr>
        <p:sp>
          <p:nvSpPr>
            <p:cNvPr id="320" name="Google Shape;320;p13"/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fmla="val 49059" name="adj"/>
              </a:avLst>
            </a:prstGeom>
            <a:gradFill>
              <a:gsLst>
                <a:gs pos="0">
                  <a:srgbClr val="FFF8E5">
                    <a:alpha val="0"/>
                  </a:srgbClr>
                </a:gs>
                <a:gs pos="100000">
                  <a:srgbClr val="FFD966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21" name="Google Shape;32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13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3. 서비스 개발</a:t>
            </a:r>
            <a:endParaRPr sz="4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/>
          <p:nvPr/>
        </p:nvSpPr>
        <p:spPr>
          <a:xfrm>
            <a:off x="3844968" y="3117303"/>
            <a:ext cx="4489200" cy="5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수행 과정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-1771736" y="513490"/>
            <a:ext cx="115916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얼굴 인식 모델 - </a:t>
            </a:r>
            <a:r>
              <a:rPr b="1" lang="ko-KR" sz="32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One Shot learning</a:t>
            </a:r>
            <a:endParaRPr b="1" sz="36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24082" y="6471716"/>
            <a:ext cx="4000000" cy="6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 : 신경망 교과서/길벗 출판사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14"/>
          <p:cNvCxnSpPr/>
          <p:nvPr/>
        </p:nvCxnSpPr>
        <p:spPr>
          <a:xfrm>
            <a:off x="-49567" y="6488035"/>
            <a:ext cx="12278400" cy="0"/>
          </a:xfrm>
          <a:prstGeom prst="straightConnector1">
            <a:avLst/>
          </a:prstGeom>
          <a:noFill/>
          <a:ln cap="flat" cmpd="sng" w="12700">
            <a:solidFill>
              <a:srgbClr val="856F9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14"/>
          <p:cNvSpPr txBox="1"/>
          <p:nvPr/>
        </p:nvSpPr>
        <p:spPr>
          <a:xfrm>
            <a:off x="884400" y="5713431"/>
            <a:ext cx="10423200" cy="55395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4399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 장의 사진을 보고 동일인인지 구별하는 모델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"/>
          <p:cNvSpPr txBox="1"/>
          <p:nvPr/>
        </p:nvSpPr>
        <p:spPr>
          <a:xfrm>
            <a:off x="1068700" y="1366946"/>
            <a:ext cx="20004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 컨셉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>
            <a:off x="888900" y="1844198"/>
            <a:ext cx="10423200" cy="49240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3215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개인의 생활 안전을 위해 등록된 </a:t>
            </a:r>
            <a:r>
              <a:rPr lang="ko-K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외부인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구분하고 식별할 수 있는 서비스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4"/>
          <p:cNvSpPr txBox="1"/>
          <p:nvPr/>
        </p:nvSpPr>
        <p:spPr>
          <a:xfrm>
            <a:off x="1043730" y="2486357"/>
            <a:ext cx="49996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 컨셉에 따른 기존 분류 모델의 한계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1042778" y="5223944"/>
            <a:ext cx="29764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One-Shot-Learning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884400" y="2966915"/>
            <a:ext cx="10423200" cy="221595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-380989" lvl="0" marL="7025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학습에 활용하지 못한 사람을 구분해야하는 상황 발생 시 오판할 가능성이 높음</a:t>
            </a:r>
            <a:endParaRPr/>
          </a:p>
          <a:p>
            <a:pPr indent="-380989" lvl="0" marL="7025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 외부인 등장에 대비하여  최대한 많은 사람 Class에 대하여 학습을 진행해야 함</a:t>
            </a:r>
            <a:endParaRPr/>
          </a:p>
          <a:p>
            <a:pPr indent="-380989" lvl="0" marL="7025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별로 충분한 데이터가 필요</a:t>
            </a:r>
            <a:endParaRPr/>
          </a:p>
          <a:p>
            <a:pPr indent="-380989" lvl="0" marL="7025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 명의 사람을 분류하는 모델에 N+1 번째 사람이 추가될 경우, 모델을 새로 학습해야 함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4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338" name="Google Shape;338;p14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0" name="Google Shape;340;p14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341" name="Google Shape;341;p14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342" y="2368292"/>
            <a:ext cx="8059965" cy="3885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5"/>
          <p:cNvSpPr txBox="1"/>
          <p:nvPr/>
        </p:nvSpPr>
        <p:spPr>
          <a:xfrm>
            <a:off x="67627" y="6460830"/>
            <a:ext cx="8427600" cy="68726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sz="1333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 : </a:t>
            </a:r>
            <a:r>
              <a:rPr lang="ko-KR" sz="1333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Siamese Neural Networks for One-shot Image Recognition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15"/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15"/>
          <p:cNvSpPr txBox="1"/>
          <p:nvPr/>
        </p:nvSpPr>
        <p:spPr>
          <a:xfrm>
            <a:off x="2534994" y="1647117"/>
            <a:ext cx="2105021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Same : label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5"/>
          <p:cNvSpPr txBox="1"/>
          <p:nvPr/>
        </p:nvSpPr>
        <p:spPr>
          <a:xfrm>
            <a:off x="7417757" y="1647117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 : label 0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15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353" name="Google Shape;353;p15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5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55" name="Google Shape;355;p15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356" name="Google Shape;356;p15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8" name="Google Shape;358;p15"/>
          <p:cNvSpPr txBox="1"/>
          <p:nvPr/>
        </p:nvSpPr>
        <p:spPr>
          <a:xfrm>
            <a:off x="463923" y="576663"/>
            <a:ext cx="67968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One Shot learning - Training</a:t>
            </a:r>
            <a:endParaRPr b="1" sz="36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16"/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4" name="Google Shape;364;p16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365" name="Google Shape;365;p16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67" name="Google Shape;367;p16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368" name="Google Shape;368;p16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0" name="Google Shape;370;p16"/>
          <p:cNvSpPr txBox="1"/>
          <p:nvPr/>
        </p:nvSpPr>
        <p:spPr>
          <a:xfrm>
            <a:off x="625288" y="651147"/>
            <a:ext cx="30323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이미지 전처리</a:t>
            </a:r>
            <a:endParaRPr b="1" sz="36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5273698" y="2605666"/>
            <a:ext cx="1886000" cy="1986753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6"/>
          <p:cNvSpPr/>
          <p:nvPr/>
        </p:nvSpPr>
        <p:spPr>
          <a:xfrm>
            <a:off x="2959037" y="2615982"/>
            <a:ext cx="1886000" cy="1990451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6"/>
          <p:cNvSpPr/>
          <p:nvPr/>
        </p:nvSpPr>
        <p:spPr>
          <a:xfrm>
            <a:off x="7604516" y="2607628"/>
            <a:ext cx="1925281" cy="1986752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6"/>
          <p:cNvSpPr txBox="1"/>
          <p:nvPr/>
        </p:nvSpPr>
        <p:spPr>
          <a:xfrm>
            <a:off x="489883" y="2113893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원본 데이터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6"/>
          <p:cNvSpPr txBox="1"/>
          <p:nvPr/>
        </p:nvSpPr>
        <p:spPr>
          <a:xfrm>
            <a:off x="3005827" y="2113893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6"/>
          <p:cNvSpPr txBox="1"/>
          <p:nvPr/>
        </p:nvSpPr>
        <p:spPr>
          <a:xfrm>
            <a:off x="2860171" y="4464111"/>
            <a:ext cx="2083732" cy="7632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haar cascade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얼굴 검출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6"/>
          <p:cNvSpPr/>
          <p:nvPr/>
        </p:nvSpPr>
        <p:spPr>
          <a:xfrm>
            <a:off x="299313" y="2615982"/>
            <a:ext cx="2223600" cy="2010234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 txBox="1"/>
          <p:nvPr/>
        </p:nvSpPr>
        <p:spPr>
          <a:xfrm>
            <a:off x="7653062" y="2092717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 txBox="1"/>
          <p:nvPr/>
        </p:nvSpPr>
        <p:spPr>
          <a:xfrm>
            <a:off x="5271384" y="2074124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dlib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3535" y="4956984"/>
            <a:ext cx="1624432" cy="140457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6"/>
          <p:cNvSpPr txBox="1"/>
          <p:nvPr/>
        </p:nvSpPr>
        <p:spPr>
          <a:xfrm>
            <a:off x="5732383" y="4543890"/>
            <a:ext cx="9640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hog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16"/>
          <p:cNvPicPr preferRelativeResize="0"/>
          <p:nvPr/>
        </p:nvPicPr>
        <p:blipFill rotWithShape="1">
          <a:blip r:embed="rId4">
            <a:alphaModFix/>
          </a:blip>
          <a:srcRect b="0" l="9308" r="9523" t="0"/>
          <a:stretch/>
        </p:blipFill>
        <p:spPr>
          <a:xfrm>
            <a:off x="489883" y="2857826"/>
            <a:ext cx="1819550" cy="1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2587" y="2788950"/>
            <a:ext cx="1647167" cy="164716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6"/>
          <p:cNvSpPr/>
          <p:nvPr/>
        </p:nvSpPr>
        <p:spPr>
          <a:xfrm>
            <a:off x="1203813" y="3348726"/>
            <a:ext cx="599600" cy="535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02488" y="2802685"/>
            <a:ext cx="1701971" cy="162311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6"/>
          <p:cNvSpPr/>
          <p:nvPr/>
        </p:nvSpPr>
        <p:spPr>
          <a:xfrm>
            <a:off x="4863632" y="3480435"/>
            <a:ext cx="423724" cy="3594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6"/>
          <p:cNvSpPr/>
          <p:nvPr/>
        </p:nvSpPr>
        <p:spPr>
          <a:xfrm>
            <a:off x="126411" y="6509211"/>
            <a:ext cx="2661306" cy="27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: (Kalaiselvi &amp; Nithya, 2013)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1203813" y="3348726"/>
            <a:ext cx="599600" cy="534693"/>
          </a:xfrm>
          <a:prstGeom prst="rect">
            <a:avLst/>
          </a:prstGeom>
          <a:noFill/>
          <a:ln cap="flat" cmpd="sng" w="12700">
            <a:solidFill>
              <a:srgbClr val="CCAA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16"/>
          <p:cNvSpPr/>
          <p:nvPr/>
        </p:nvSpPr>
        <p:spPr>
          <a:xfrm>
            <a:off x="9973430" y="2626221"/>
            <a:ext cx="1886000" cy="1978400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90534" y="2803266"/>
            <a:ext cx="1647167" cy="164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0800" y="2778633"/>
            <a:ext cx="1647167" cy="164716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6"/>
          <p:cNvSpPr/>
          <p:nvPr/>
        </p:nvSpPr>
        <p:spPr>
          <a:xfrm>
            <a:off x="2545757" y="3441379"/>
            <a:ext cx="423724" cy="3594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7170123" y="3480435"/>
            <a:ext cx="423724" cy="3594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6"/>
          <p:cNvSpPr/>
          <p:nvPr/>
        </p:nvSpPr>
        <p:spPr>
          <a:xfrm>
            <a:off x="9532365" y="3480435"/>
            <a:ext cx="423724" cy="3594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6"/>
          <p:cNvSpPr txBox="1"/>
          <p:nvPr/>
        </p:nvSpPr>
        <p:spPr>
          <a:xfrm>
            <a:off x="9971117" y="2092717"/>
            <a:ext cx="18860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Alignment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"/>
          <p:cNvSpPr txBox="1"/>
          <p:nvPr/>
        </p:nvSpPr>
        <p:spPr>
          <a:xfrm>
            <a:off x="67627" y="6460830"/>
            <a:ext cx="8427600" cy="68726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sz="1333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 : </a:t>
            </a:r>
            <a:r>
              <a:rPr lang="ko-KR" sz="1333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Siamese Neural Networks for One-shot Image Recognition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17"/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2" name="Google Shape;402;p17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403" name="Google Shape;403;p17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05" name="Google Shape;405;p17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406" name="Google Shape;406;p17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17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8" name="Google Shape;408;p17"/>
          <p:cNvSpPr txBox="1"/>
          <p:nvPr/>
        </p:nvSpPr>
        <p:spPr>
          <a:xfrm>
            <a:off x="463923" y="576663"/>
            <a:ext cx="59804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One Shot learning - Task</a:t>
            </a:r>
            <a:endParaRPr b="1" sz="36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17"/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0" name="Google Shape;410;p17"/>
          <p:cNvSpPr txBox="1"/>
          <p:nvPr/>
        </p:nvSpPr>
        <p:spPr>
          <a:xfrm>
            <a:off x="4885645" y="1199209"/>
            <a:ext cx="2105021" cy="53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Image</a:t>
            </a:r>
            <a:endParaRPr b="1"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0058" y="1675476"/>
            <a:ext cx="7692570" cy="46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7"/>
          <p:cNvSpPr/>
          <p:nvPr/>
        </p:nvSpPr>
        <p:spPr>
          <a:xfrm>
            <a:off x="8221891" y="4329953"/>
            <a:ext cx="1880051" cy="2064793"/>
          </a:xfrm>
          <a:prstGeom prst="rect">
            <a:avLst/>
          </a:prstGeom>
          <a:noFill/>
          <a:ln cap="flat" cmpd="sng" w="57150">
            <a:solidFill>
              <a:srgbClr val="7437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"/>
          <p:cNvSpPr txBox="1"/>
          <p:nvPr/>
        </p:nvSpPr>
        <p:spPr>
          <a:xfrm>
            <a:off x="67627" y="6460830"/>
            <a:ext cx="8427600" cy="68726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sz="1333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 : </a:t>
            </a:r>
            <a:r>
              <a:rPr lang="ko-KR" sz="1333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Siamese Neural Networks for One-shot Image Recognition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18"/>
          <p:cNvCxnSpPr/>
          <p:nvPr/>
        </p:nvCxnSpPr>
        <p:spPr>
          <a:xfrm>
            <a:off x="-29248" y="6460830"/>
            <a:ext cx="1227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9" name="Google Shape;419;p18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420" name="Google Shape;420;p18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22" name="Google Shape;422;p18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423" name="Google Shape;423;p18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5" name="Google Shape;425;p18"/>
          <p:cNvSpPr txBox="1"/>
          <p:nvPr/>
        </p:nvSpPr>
        <p:spPr>
          <a:xfrm>
            <a:off x="463924" y="576663"/>
            <a:ext cx="35701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Model - output</a:t>
            </a:r>
            <a:endParaRPr b="1" sz="36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871" y="1436617"/>
            <a:ext cx="4142933" cy="2496233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0171" y="1436599"/>
            <a:ext cx="4142933" cy="249624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18"/>
          <p:cNvSpPr/>
          <p:nvPr/>
        </p:nvSpPr>
        <p:spPr>
          <a:xfrm>
            <a:off x="604871" y="1429932"/>
            <a:ext cx="1192000" cy="2496400"/>
          </a:xfrm>
          <a:prstGeom prst="rect">
            <a:avLst/>
          </a:prstGeom>
          <a:solidFill>
            <a:srgbClr val="7437C6"/>
          </a:solidFill>
          <a:ln cap="flat" cmpd="sng" w="9525">
            <a:solidFill>
              <a:srgbClr val="7437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same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8"/>
          <p:cNvSpPr/>
          <p:nvPr/>
        </p:nvSpPr>
        <p:spPr>
          <a:xfrm>
            <a:off x="6248171" y="1436532"/>
            <a:ext cx="1192000" cy="249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1450" y="4049775"/>
            <a:ext cx="4142933" cy="2496231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8151" y="4049759"/>
            <a:ext cx="4142933" cy="2496263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18"/>
          <p:cNvSpPr/>
          <p:nvPr/>
        </p:nvSpPr>
        <p:spPr>
          <a:xfrm>
            <a:off x="596153" y="4049691"/>
            <a:ext cx="1192000" cy="2496400"/>
          </a:xfrm>
          <a:prstGeom prst="rect">
            <a:avLst/>
          </a:prstGeom>
          <a:solidFill>
            <a:srgbClr val="7437C6"/>
          </a:solidFill>
          <a:ln cap="flat" cmpd="sng" w="9525">
            <a:solidFill>
              <a:srgbClr val="7437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same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8"/>
          <p:cNvSpPr/>
          <p:nvPr/>
        </p:nvSpPr>
        <p:spPr>
          <a:xfrm>
            <a:off x="6239455" y="4049691"/>
            <a:ext cx="1192000" cy="249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"/>
          <p:cNvSpPr txBox="1"/>
          <p:nvPr/>
        </p:nvSpPr>
        <p:spPr>
          <a:xfrm>
            <a:off x="0" y="575643"/>
            <a:ext cx="52367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19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440" name="Google Shape;440;p19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2" name="Google Shape;442;p19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443" name="Google Shape;443;p19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45" name="Google Shape;4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843087"/>
            <a:ext cx="91440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1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3520965"/>
            <a:ext cx="12192000" cy="33370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047999" y="1092365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800" u="none" cap="none" strike="noStrike">
                <a:solidFill>
                  <a:srgbClr val="FEEB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</p:txBody>
      </p:sp>
      <p:cxnSp>
        <p:nvCxnSpPr>
          <p:cNvPr id="103" name="Google Shape;103;p2"/>
          <p:cNvCxnSpPr/>
          <p:nvPr/>
        </p:nvCxnSpPr>
        <p:spPr>
          <a:xfrm>
            <a:off x="10511" y="3496293"/>
            <a:ext cx="12192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2"/>
          <p:cNvSpPr/>
          <p:nvPr/>
        </p:nvSpPr>
        <p:spPr>
          <a:xfrm>
            <a:off x="1067356" y="3411858"/>
            <a:ext cx="216000" cy="216000"/>
          </a:xfrm>
          <a:prstGeom prst="ellipse">
            <a:avLst/>
          </a:prstGeom>
          <a:solidFill>
            <a:srgbClr val="E7A191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0929666" y="3388293"/>
            <a:ext cx="216000" cy="216000"/>
          </a:xfrm>
          <a:prstGeom prst="ellipse">
            <a:avLst/>
          </a:prstGeom>
          <a:solidFill>
            <a:srgbClr val="E7A191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529131" y="3411858"/>
            <a:ext cx="216000" cy="216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5995976" y="3388293"/>
            <a:ext cx="216000" cy="216000"/>
          </a:xfrm>
          <a:prstGeom prst="ellipse">
            <a:avLst/>
          </a:prstGeom>
          <a:solidFill>
            <a:srgbClr val="E9F2F9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462821" y="3388293"/>
            <a:ext cx="216000" cy="216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600595" y="4544636"/>
            <a:ext cx="13655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팀원소개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4945117" y="2024943"/>
            <a:ext cx="23017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2"/>
          <p:cNvSpPr txBox="1"/>
          <p:nvPr/>
        </p:nvSpPr>
        <p:spPr>
          <a:xfrm>
            <a:off x="2788897" y="4544636"/>
            <a:ext cx="19907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프로젝트소개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5497563" y="4544636"/>
            <a:ext cx="13655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수행계획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838564" y="4539010"/>
            <a:ext cx="18941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분야별 작업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0711115" y="4545779"/>
            <a:ext cx="13655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5" name="Google Shape;115;p2"/>
          <p:cNvCxnSpPr/>
          <p:nvPr/>
        </p:nvCxnSpPr>
        <p:spPr>
          <a:xfrm rot="-5400000">
            <a:off x="830542" y="3997866"/>
            <a:ext cx="720000" cy="0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6" name="Google Shape;116;p2"/>
          <p:cNvCxnSpPr/>
          <p:nvPr/>
        </p:nvCxnSpPr>
        <p:spPr>
          <a:xfrm rot="-5400000">
            <a:off x="3277131" y="3987858"/>
            <a:ext cx="720000" cy="0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7" name="Google Shape;117;p2"/>
          <p:cNvCxnSpPr/>
          <p:nvPr/>
        </p:nvCxnSpPr>
        <p:spPr>
          <a:xfrm rot="-5400000">
            <a:off x="5741806" y="3964293"/>
            <a:ext cx="720000" cy="0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2"/>
          <p:cNvCxnSpPr/>
          <p:nvPr/>
        </p:nvCxnSpPr>
        <p:spPr>
          <a:xfrm rot="-5400000">
            <a:off x="8210821" y="3964293"/>
            <a:ext cx="720000" cy="0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2"/>
          <p:cNvCxnSpPr/>
          <p:nvPr/>
        </p:nvCxnSpPr>
        <p:spPr>
          <a:xfrm rot="-5400000">
            <a:off x="10677301" y="3964293"/>
            <a:ext cx="720000" cy="0"/>
          </a:xfrm>
          <a:prstGeom prst="straightConnector1">
            <a:avLst/>
          </a:prstGeom>
          <a:noFill/>
          <a:ln cap="flat" cmpd="sng" w="19050">
            <a:solidFill>
              <a:srgbClr val="757070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"/>
          <p:cNvSpPr txBox="1"/>
          <p:nvPr/>
        </p:nvSpPr>
        <p:spPr>
          <a:xfrm>
            <a:off x="0" y="575643"/>
            <a:ext cx="52367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시스템 구성도 - 1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20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452" name="Google Shape;452;p20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3" name="Google Shape;453;p20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4" name="Google Shape;454;p20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455" name="Google Shape;455;p20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6" name="Google Shape;456;p20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57" name="Google Shape;4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4" y="2514600"/>
            <a:ext cx="10668000" cy="257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"/>
          <p:cNvSpPr txBox="1"/>
          <p:nvPr/>
        </p:nvSpPr>
        <p:spPr>
          <a:xfrm>
            <a:off x="0" y="575643"/>
            <a:ext cx="52367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시스템 구성도 - 2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21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464" name="Google Shape;464;p21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5" name="Google Shape;465;p21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6" name="Google Shape;466;p21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467" name="Google Shape;467;p21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21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69" name="Google Shape;4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423" y="2143805"/>
            <a:ext cx="11039475" cy="295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2"/>
          <p:cNvSpPr txBox="1"/>
          <p:nvPr/>
        </p:nvSpPr>
        <p:spPr>
          <a:xfrm>
            <a:off x="0" y="522583"/>
            <a:ext cx="62691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라즈베리파이 플로우차트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1857433"/>
            <a:ext cx="12149759" cy="4214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2"/>
          <p:cNvSpPr/>
          <p:nvPr/>
        </p:nvSpPr>
        <p:spPr>
          <a:xfrm>
            <a:off x="179385" y="3496127"/>
            <a:ext cx="4216401" cy="234214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2"/>
          <p:cNvSpPr txBox="1"/>
          <p:nvPr/>
        </p:nvSpPr>
        <p:spPr>
          <a:xfrm>
            <a:off x="280963" y="3165763"/>
            <a:ext cx="4038935" cy="3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IoT 장비 설계 (초음파센서, 카메라)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"/>
          <p:cNvSpPr/>
          <p:nvPr/>
        </p:nvSpPr>
        <p:spPr>
          <a:xfrm>
            <a:off x="4648991" y="2796855"/>
            <a:ext cx="862013" cy="124595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2"/>
          <p:cNvSpPr txBox="1"/>
          <p:nvPr/>
        </p:nvSpPr>
        <p:spPr>
          <a:xfrm>
            <a:off x="4337832" y="2290703"/>
            <a:ext cx="1371211" cy="4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2. 프레임 추출 </a:t>
            </a:r>
            <a:br>
              <a:rPr b="1" lang="ko-KR" sz="1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(jpg, byte)</a:t>
            </a:r>
            <a:endParaRPr b="1" sz="12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2"/>
          <p:cNvSpPr/>
          <p:nvPr/>
        </p:nvSpPr>
        <p:spPr>
          <a:xfrm>
            <a:off x="5767381" y="2059834"/>
            <a:ext cx="862013" cy="14763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>
            <a:off x="4790400" y="1559859"/>
            <a:ext cx="2942115" cy="4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2.1.1 AI 모델에게 Input image 제공</a:t>
            </a:r>
            <a:endParaRPr b="1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(cropped face)</a:t>
            </a:r>
            <a:endParaRPr b="1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2"/>
          <p:cNvSpPr/>
          <p:nvPr/>
        </p:nvSpPr>
        <p:spPr>
          <a:xfrm>
            <a:off x="7872410" y="4009468"/>
            <a:ext cx="1503361" cy="31665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2"/>
          <p:cNvSpPr txBox="1"/>
          <p:nvPr/>
        </p:nvSpPr>
        <p:spPr>
          <a:xfrm>
            <a:off x="7800829" y="4346696"/>
            <a:ext cx="4219555" cy="3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2.1.2 AI 결과 기반 출입 기록이 담긴 파일명 제작 및 전달</a:t>
            </a:r>
            <a:endParaRPr b="1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2"/>
          <p:cNvSpPr/>
          <p:nvPr/>
        </p:nvSpPr>
        <p:spPr>
          <a:xfrm>
            <a:off x="11311155" y="2731531"/>
            <a:ext cx="648495" cy="80780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2"/>
          <p:cNvSpPr txBox="1"/>
          <p:nvPr/>
        </p:nvSpPr>
        <p:spPr>
          <a:xfrm>
            <a:off x="9845333" y="2158187"/>
            <a:ext cx="2285765" cy="4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2.1.3 새로 도출된 인물 정보를   </a:t>
            </a:r>
            <a:br>
              <a:rPr b="1" lang="ko-KR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S3 bucket 에 전송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5766585" y="3753880"/>
            <a:ext cx="1907385" cy="78976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2"/>
          <p:cNvSpPr txBox="1"/>
          <p:nvPr/>
        </p:nvSpPr>
        <p:spPr>
          <a:xfrm>
            <a:off x="5695156" y="4564215"/>
            <a:ext cx="1975652" cy="3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2.2 스트리밍 서버 제작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2"/>
          <p:cNvSpPr/>
          <p:nvPr/>
        </p:nvSpPr>
        <p:spPr>
          <a:xfrm>
            <a:off x="4647003" y="4404757"/>
            <a:ext cx="862013" cy="11763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2"/>
          <p:cNvSpPr txBox="1"/>
          <p:nvPr/>
        </p:nvSpPr>
        <p:spPr>
          <a:xfrm>
            <a:off x="4387959" y="5630843"/>
            <a:ext cx="1448959" cy="4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7A37"/>
                </a:solidFill>
                <a:latin typeface="Arial"/>
                <a:ea typeface="Arial"/>
                <a:cs typeface="Arial"/>
                <a:sym typeface="Arial"/>
              </a:rPr>
              <a:t>3. 영상 녹화 시작 </a:t>
            </a:r>
            <a:br>
              <a:rPr b="1" lang="ko-KR" sz="1200">
                <a:solidFill>
                  <a:srgbClr val="007A3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rgbClr val="007A37"/>
                </a:solidFill>
                <a:latin typeface="Arial"/>
                <a:ea typeface="Arial"/>
                <a:cs typeface="Arial"/>
                <a:sym typeface="Arial"/>
              </a:rPr>
              <a:t>  (mp4)</a:t>
            </a:r>
            <a:endParaRPr b="1" sz="1200">
              <a:solidFill>
                <a:srgbClr val="007A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2"/>
          <p:cNvSpPr/>
          <p:nvPr/>
        </p:nvSpPr>
        <p:spPr>
          <a:xfrm>
            <a:off x="9605493" y="4771469"/>
            <a:ext cx="1768941" cy="80966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2"/>
          <p:cNvSpPr txBox="1"/>
          <p:nvPr/>
        </p:nvSpPr>
        <p:spPr>
          <a:xfrm>
            <a:off x="7670808" y="5723175"/>
            <a:ext cx="4193101" cy="3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3.1 전달받은 파일명으로 영상 저장 및 S3 bucket에 전송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22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493" name="Google Shape;493;p22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5" name="Google Shape;495;p22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496" name="Google Shape;496;p22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22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3"/>
          <p:cNvSpPr txBox="1"/>
          <p:nvPr/>
        </p:nvSpPr>
        <p:spPr>
          <a:xfrm>
            <a:off x="441333" y="388124"/>
            <a:ext cx="3240400" cy="5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3"/>
          <p:cNvSpPr txBox="1"/>
          <p:nvPr/>
        </p:nvSpPr>
        <p:spPr>
          <a:xfrm>
            <a:off x="410507" y="544890"/>
            <a:ext cx="590064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Sub - </a:t>
            </a:r>
            <a:r>
              <a:rPr b="1" lang="ko-KR" sz="3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지역 안전사고 알림</a:t>
            </a:r>
            <a:endParaRPr b="1"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" name="Google Shape;504;p23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505" name="Google Shape;505;p23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07" name="Google Shape;507;p23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508" name="Google Shape;508;p23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0" name="Google Shape;510;p23"/>
          <p:cNvSpPr/>
          <p:nvPr/>
        </p:nvSpPr>
        <p:spPr>
          <a:xfrm>
            <a:off x="7989482" y="633363"/>
            <a:ext cx="3494442" cy="911199"/>
          </a:xfrm>
          <a:prstGeom prst="rect">
            <a:avLst/>
          </a:prstGeom>
          <a:noFill/>
          <a:ln cap="flat" cmpd="sng" w="57150">
            <a:solidFill>
              <a:srgbClr val="CA6AB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사건 사고 기사 크롤링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23"/>
          <p:cNvPicPr preferRelativeResize="0"/>
          <p:nvPr/>
        </p:nvPicPr>
        <p:blipFill rotWithShape="1">
          <a:blip r:embed="rId3">
            <a:alphaModFix/>
          </a:blip>
          <a:srcRect b="6049" l="3621" r="39534" t="18605"/>
          <a:stretch/>
        </p:blipFill>
        <p:spPr>
          <a:xfrm>
            <a:off x="654424" y="1370900"/>
            <a:ext cx="6926294" cy="518547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3"/>
          <p:cNvSpPr/>
          <p:nvPr/>
        </p:nvSpPr>
        <p:spPr>
          <a:xfrm>
            <a:off x="8039283" y="2172492"/>
            <a:ext cx="3494442" cy="911199"/>
          </a:xfrm>
          <a:prstGeom prst="rect">
            <a:avLst/>
          </a:prstGeom>
          <a:noFill/>
          <a:ln cap="flat" cmpd="sng" w="57150">
            <a:solidFill>
              <a:srgbClr val="CA6AB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지역구 추출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3"/>
          <p:cNvSpPr/>
          <p:nvPr/>
        </p:nvSpPr>
        <p:spPr>
          <a:xfrm>
            <a:off x="8039283" y="3772607"/>
            <a:ext cx="3494442" cy="911199"/>
          </a:xfrm>
          <a:prstGeom prst="rect">
            <a:avLst/>
          </a:prstGeom>
          <a:noFill/>
          <a:ln cap="flat" cmpd="sng" w="57150">
            <a:solidFill>
              <a:srgbClr val="CA6AB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형태소 분석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유사도 50%이상인 기사 제거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3"/>
          <p:cNvSpPr/>
          <p:nvPr/>
        </p:nvSpPr>
        <p:spPr>
          <a:xfrm>
            <a:off x="8043134" y="5307996"/>
            <a:ext cx="3494442" cy="911199"/>
          </a:xfrm>
          <a:prstGeom prst="rect">
            <a:avLst/>
          </a:prstGeom>
          <a:noFill/>
          <a:ln cap="flat" cmpd="sng" w="57150">
            <a:solidFill>
              <a:srgbClr val="CA6AB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DB 저장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3"/>
          <p:cNvSpPr/>
          <p:nvPr/>
        </p:nvSpPr>
        <p:spPr>
          <a:xfrm>
            <a:off x="9630582" y="1650468"/>
            <a:ext cx="311841" cy="412377"/>
          </a:xfrm>
          <a:prstGeom prst="downArrow">
            <a:avLst>
              <a:gd fmla="val 50000" name="adj1"/>
              <a:gd fmla="val 38501" name="adj2"/>
            </a:avLst>
          </a:prstGeom>
          <a:solidFill>
            <a:srgbClr val="EEE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23"/>
          <p:cNvSpPr/>
          <p:nvPr/>
        </p:nvSpPr>
        <p:spPr>
          <a:xfrm>
            <a:off x="9630583" y="3266371"/>
            <a:ext cx="311841" cy="412377"/>
          </a:xfrm>
          <a:prstGeom prst="downArrow">
            <a:avLst>
              <a:gd fmla="val 50000" name="adj1"/>
              <a:gd fmla="val 38501" name="adj2"/>
            </a:avLst>
          </a:prstGeom>
          <a:solidFill>
            <a:srgbClr val="EEE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23"/>
          <p:cNvSpPr/>
          <p:nvPr/>
        </p:nvSpPr>
        <p:spPr>
          <a:xfrm>
            <a:off x="9631146" y="4811058"/>
            <a:ext cx="311841" cy="412377"/>
          </a:xfrm>
          <a:prstGeom prst="downArrow">
            <a:avLst>
              <a:gd fmla="val 50000" name="adj1"/>
              <a:gd fmla="val 38501" name="adj2"/>
            </a:avLst>
          </a:prstGeom>
          <a:solidFill>
            <a:srgbClr val="EEE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4"/>
          <p:cNvSpPr txBox="1"/>
          <p:nvPr/>
        </p:nvSpPr>
        <p:spPr>
          <a:xfrm>
            <a:off x="441333" y="388124"/>
            <a:ext cx="3240400" cy="5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24"/>
          <p:cNvPicPr preferRelativeResize="0"/>
          <p:nvPr/>
        </p:nvPicPr>
        <p:blipFill rotWithShape="1">
          <a:blip r:embed="rId3">
            <a:alphaModFix/>
          </a:blip>
          <a:srcRect b="18689" l="0" r="0" t="17102"/>
          <a:stretch/>
        </p:blipFill>
        <p:spPr>
          <a:xfrm>
            <a:off x="3008741" y="1252776"/>
            <a:ext cx="6174518" cy="553553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4"/>
          <p:cNvSpPr txBox="1"/>
          <p:nvPr/>
        </p:nvSpPr>
        <p:spPr>
          <a:xfrm>
            <a:off x="410508" y="544890"/>
            <a:ext cx="422424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Sub - </a:t>
            </a:r>
            <a:r>
              <a:rPr b="1" lang="ko-KR" sz="3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방문자 통계</a:t>
            </a:r>
            <a:endParaRPr b="1"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5" name="Google Shape;525;p24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526" name="Google Shape;526;p24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529" name="Google Shape;529;p24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1FF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5"/>
          <p:cNvSpPr/>
          <p:nvPr/>
        </p:nvSpPr>
        <p:spPr>
          <a:xfrm>
            <a:off x="1273625" y="1520775"/>
            <a:ext cx="9941222" cy="3816449"/>
          </a:xfrm>
          <a:custGeom>
            <a:rect b="b" l="l" r="r" t="t"/>
            <a:pathLst>
              <a:path extrusionOk="0" fill="none" h="3816449" w="9941222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extrusionOk="0" h="3816449" w="9941222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6" name="Google Shape;536;p25"/>
          <p:cNvGrpSpPr/>
          <p:nvPr/>
        </p:nvGrpSpPr>
        <p:grpSpPr>
          <a:xfrm flipH="1">
            <a:off x="443100" y="35859"/>
            <a:ext cx="5487400" cy="5567770"/>
            <a:chOff x="-1435871" y="0"/>
            <a:chExt cx="5835028" cy="5567770"/>
          </a:xfrm>
        </p:grpSpPr>
        <p:sp>
          <p:nvSpPr>
            <p:cNvPr id="537" name="Google Shape;537;p25"/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fmla="val 49059" name="adj"/>
              </a:avLst>
            </a:prstGeom>
            <a:gradFill>
              <a:gsLst>
                <a:gs pos="0">
                  <a:srgbClr val="FFF8E5">
                    <a:alpha val="0"/>
                  </a:srgbClr>
                </a:gs>
                <a:gs pos="100000">
                  <a:srgbClr val="FFD966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38" name="Google Shape;53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" name="Google Shape;539;p25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4. 시연영상</a:t>
            </a:r>
            <a:endParaRPr sz="4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1FF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/>
          <p:nvPr/>
        </p:nvSpPr>
        <p:spPr>
          <a:xfrm>
            <a:off x="1273625" y="1520775"/>
            <a:ext cx="9941222" cy="3816449"/>
          </a:xfrm>
          <a:custGeom>
            <a:rect b="b" l="l" r="r" t="t"/>
            <a:pathLst>
              <a:path extrusionOk="0" fill="none" h="3816449" w="9941222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extrusionOk="0" h="3816449" w="9941222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5" name="Google Shape;545;p26"/>
          <p:cNvGrpSpPr/>
          <p:nvPr/>
        </p:nvGrpSpPr>
        <p:grpSpPr>
          <a:xfrm flipH="1">
            <a:off x="443100" y="35859"/>
            <a:ext cx="5487400" cy="5567770"/>
            <a:chOff x="-1435871" y="0"/>
            <a:chExt cx="5835028" cy="5567770"/>
          </a:xfrm>
        </p:grpSpPr>
        <p:sp>
          <p:nvSpPr>
            <p:cNvPr id="546" name="Google Shape;546;p26"/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fmla="val 49059" name="adj"/>
              </a:avLst>
            </a:prstGeom>
            <a:gradFill>
              <a:gsLst>
                <a:gs pos="0">
                  <a:srgbClr val="FFF8E5">
                    <a:alpha val="0"/>
                  </a:srgbClr>
                </a:gs>
                <a:gs pos="100000">
                  <a:srgbClr val="FFD966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47" name="Google Shape;54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26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5. 문제 해결 및 느낀 점</a:t>
            </a:r>
            <a:endParaRPr sz="4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7"/>
          <p:cNvSpPr/>
          <p:nvPr/>
        </p:nvSpPr>
        <p:spPr>
          <a:xfrm>
            <a:off x="860528" y="1750016"/>
            <a:ext cx="119600" cy="300727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7"/>
          <p:cNvSpPr txBox="1"/>
          <p:nvPr/>
        </p:nvSpPr>
        <p:spPr>
          <a:xfrm>
            <a:off x="998931" y="1630859"/>
            <a:ext cx="8809097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 #1. </a:t>
            </a: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기존에 배웠던 분류 모델로는 원하는 기능을 구현할 수 없음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7"/>
          <p:cNvSpPr txBox="1"/>
          <p:nvPr/>
        </p:nvSpPr>
        <p:spPr>
          <a:xfrm>
            <a:off x="808200" y="2154039"/>
            <a:ext cx="10423200" cy="5231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해결 방법 : 새로운 방식의 모델 탐색 및 구현 </a:t>
            </a: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860528" y="3319556"/>
            <a:ext cx="119600" cy="300727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7"/>
          <p:cNvSpPr txBox="1"/>
          <p:nvPr/>
        </p:nvSpPr>
        <p:spPr>
          <a:xfrm>
            <a:off x="998931" y="3200399"/>
            <a:ext cx="8809097" cy="53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문제점 #2. 기본적인 모델은 정확도가 현저히 낮음</a:t>
            </a:r>
            <a:endParaRPr/>
          </a:p>
        </p:txBody>
      </p:sp>
      <p:sp>
        <p:nvSpPr>
          <p:cNvPr id="558" name="Google Shape;558;p27"/>
          <p:cNvSpPr txBox="1"/>
          <p:nvPr/>
        </p:nvSpPr>
        <p:spPr>
          <a:xfrm>
            <a:off x="808200" y="3723579"/>
            <a:ext cx="10423200" cy="5231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해결 방법 : 단순한 임베딩으로써의 데이터 전처리를 넘어서 이미지 전처리 과정을 추가 </a:t>
            </a: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860528" y="4899239"/>
            <a:ext cx="119600" cy="300727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7"/>
          <p:cNvSpPr txBox="1"/>
          <p:nvPr/>
        </p:nvSpPr>
        <p:spPr>
          <a:xfrm>
            <a:off x="998931" y="4780082"/>
            <a:ext cx="10126269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문제점 #3. 데이터 수집량을 늘리는 것이 현실적이거나 효과적인 데이터 증강 방식이 아님</a:t>
            </a:r>
            <a:endParaRPr/>
          </a:p>
        </p:txBody>
      </p:sp>
      <p:sp>
        <p:nvSpPr>
          <p:cNvPr id="561" name="Google Shape;561;p27"/>
          <p:cNvSpPr txBox="1"/>
          <p:nvPr/>
        </p:nvSpPr>
        <p:spPr>
          <a:xfrm>
            <a:off x="808200" y="5303262"/>
            <a:ext cx="10423200" cy="5231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해결 방법 : 데이터 Augmentation을 활용하여 정확도를 높임과 동시에 데이터 개수 증강</a:t>
            </a: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0" y="254188"/>
            <a:ext cx="5074024" cy="914400"/>
          </a:xfrm>
          <a:prstGeom prst="homePlate">
            <a:avLst>
              <a:gd fmla="val 50000" name="adj"/>
            </a:avLst>
          </a:prstGeom>
          <a:solidFill>
            <a:srgbClr val="EEE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CA6ABC"/>
                </a:solidFill>
                <a:latin typeface="Arial"/>
                <a:ea typeface="Arial"/>
                <a:cs typeface="Arial"/>
                <a:sym typeface="Arial"/>
              </a:rPr>
              <a:t>발생한 문제 및 해결 방법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8"/>
          <p:cNvSpPr/>
          <p:nvPr/>
        </p:nvSpPr>
        <p:spPr>
          <a:xfrm>
            <a:off x="860528" y="1750016"/>
            <a:ext cx="119600" cy="300727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8"/>
          <p:cNvSpPr txBox="1"/>
          <p:nvPr/>
        </p:nvSpPr>
        <p:spPr>
          <a:xfrm>
            <a:off x="998931" y="1630859"/>
            <a:ext cx="8809097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 #4. 각 기능의 동시 운영에 대한 어려움.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8"/>
          <p:cNvSpPr txBox="1"/>
          <p:nvPr/>
        </p:nvSpPr>
        <p:spPr>
          <a:xfrm>
            <a:off x="808200" y="2154039"/>
            <a:ext cx="10423200" cy="52318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 해결 방법 :  멀티스레드를 효율적으로 사용하였음.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860528" y="3319556"/>
            <a:ext cx="119600" cy="300727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8"/>
          <p:cNvSpPr txBox="1"/>
          <p:nvPr/>
        </p:nvSpPr>
        <p:spPr>
          <a:xfrm>
            <a:off x="998931" y="3200399"/>
            <a:ext cx="8809097" cy="53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문제점 #5. 중복 뉴스로 인한 불필요한 데이터 저장 발생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8"/>
          <p:cNvSpPr txBox="1"/>
          <p:nvPr/>
        </p:nvSpPr>
        <p:spPr>
          <a:xfrm>
            <a:off x="808200" y="3723579"/>
            <a:ext cx="10423200" cy="52318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해결 방법 : 형태소 분석을 통해 유사도가 50% 이상인 뉴스를 제거함</a:t>
            </a:r>
            <a:endParaRPr/>
          </a:p>
        </p:txBody>
      </p:sp>
      <p:sp>
        <p:nvSpPr>
          <p:cNvPr id="573" name="Google Shape;573;p28"/>
          <p:cNvSpPr/>
          <p:nvPr/>
        </p:nvSpPr>
        <p:spPr>
          <a:xfrm>
            <a:off x="0" y="254188"/>
            <a:ext cx="5074024" cy="914400"/>
          </a:xfrm>
          <a:prstGeom prst="homePlate">
            <a:avLst>
              <a:gd fmla="val 50000" name="adj"/>
            </a:avLst>
          </a:prstGeom>
          <a:solidFill>
            <a:srgbClr val="EEE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CA6ABC"/>
                </a:solidFill>
                <a:latin typeface="Arial"/>
                <a:ea typeface="Arial"/>
                <a:cs typeface="Arial"/>
                <a:sym typeface="Arial"/>
              </a:rPr>
              <a:t>발생한 문제 및 해결 방법</a:t>
            </a:r>
            <a:endParaRPr/>
          </a:p>
        </p:txBody>
      </p:sp>
      <p:sp>
        <p:nvSpPr>
          <p:cNvPr id="574" name="Google Shape;574;p28"/>
          <p:cNvSpPr/>
          <p:nvPr/>
        </p:nvSpPr>
        <p:spPr>
          <a:xfrm>
            <a:off x="860528" y="5004921"/>
            <a:ext cx="119600" cy="300727"/>
          </a:xfrm>
          <a:prstGeom prst="rect">
            <a:avLst/>
          </a:prstGeom>
          <a:solidFill>
            <a:srgbClr val="EEE1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8"/>
          <p:cNvSpPr txBox="1"/>
          <p:nvPr/>
        </p:nvSpPr>
        <p:spPr>
          <a:xfrm>
            <a:off x="998931" y="4885764"/>
            <a:ext cx="8809097" cy="53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문제점 #6. OpenCV를 이용해 얼굴 크롭시 귀나 목같은 잘못된 부분이 검출됨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8"/>
          <p:cNvSpPr txBox="1"/>
          <p:nvPr/>
        </p:nvSpPr>
        <p:spPr>
          <a:xfrm>
            <a:off x="808200" y="5408944"/>
            <a:ext cx="10423200" cy="52318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해결 방법 : 크롭된 이미지에 dlib을 이용하여 한번 더 얼굴 검출을 실행함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"/>
          <p:cNvSpPr txBox="1"/>
          <p:nvPr/>
        </p:nvSpPr>
        <p:spPr>
          <a:xfrm>
            <a:off x="76541" y="1485210"/>
            <a:ext cx="1513114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♚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정재우</a:t>
            </a:r>
            <a:endParaRPr sz="2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9"/>
          <p:cNvSpPr txBox="1"/>
          <p:nvPr/>
        </p:nvSpPr>
        <p:spPr>
          <a:xfrm>
            <a:off x="-42861" y="2228671"/>
            <a:ext cx="1751918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♛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박예진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9"/>
          <p:cNvSpPr txBox="1"/>
          <p:nvPr/>
        </p:nvSpPr>
        <p:spPr>
          <a:xfrm>
            <a:off x="410453" y="2972132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양세빈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9"/>
          <p:cNvSpPr txBox="1"/>
          <p:nvPr/>
        </p:nvSpPr>
        <p:spPr>
          <a:xfrm>
            <a:off x="410453" y="3715593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송보미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9"/>
          <p:cNvSpPr txBox="1"/>
          <p:nvPr/>
        </p:nvSpPr>
        <p:spPr>
          <a:xfrm>
            <a:off x="410453" y="4459054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이정은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9"/>
          <p:cNvSpPr txBox="1"/>
          <p:nvPr/>
        </p:nvSpPr>
        <p:spPr>
          <a:xfrm>
            <a:off x="410453" y="5202515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최문선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9"/>
          <p:cNvSpPr txBox="1"/>
          <p:nvPr/>
        </p:nvSpPr>
        <p:spPr>
          <a:xfrm>
            <a:off x="410453" y="5945976"/>
            <a:ext cx="1298604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황승연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1643745" y="1485210"/>
            <a:ext cx="10091058" cy="553957"/>
          </a:xfrm>
          <a:custGeom>
            <a:rect b="b" l="l" r="r" t="t"/>
            <a:pathLst>
              <a:path extrusionOk="0" h="553957" w="10091058">
                <a:moveTo>
                  <a:pt x="0" y="276979"/>
                </a:moveTo>
                <a:cubicBezTo>
                  <a:pt x="61413" y="213928"/>
                  <a:pt x="114459" y="179570"/>
                  <a:pt x="149375" y="137132"/>
                </a:cubicBezTo>
                <a:cubicBezTo>
                  <a:pt x="149272" y="148211"/>
                  <a:pt x="147356" y="163522"/>
                  <a:pt x="149375" y="181881"/>
                </a:cubicBezTo>
                <a:cubicBezTo>
                  <a:pt x="216146" y="180157"/>
                  <a:pt x="256682" y="177835"/>
                  <a:pt x="343903" y="181881"/>
                </a:cubicBezTo>
                <a:cubicBezTo>
                  <a:pt x="340163" y="110567"/>
                  <a:pt x="351612" y="54995"/>
                  <a:pt x="343903" y="0"/>
                </a:cubicBezTo>
                <a:cubicBezTo>
                  <a:pt x="561885" y="5705"/>
                  <a:pt x="693653" y="1820"/>
                  <a:pt x="845185" y="0"/>
                </a:cubicBezTo>
                <a:cubicBezTo>
                  <a:pt x="996717" y="-1820"/>
                  <a:pt x="1282063" y="-8293"/>
                  <a:pt x="1541411" y="0"/>
                </a:cubicBezTo>
                <a:cubicBezTo>
                  <a:pt x="1800759" y="8293"/>
                  <a:pt x="1817949" y="-17405"/>
                  <a:pt x="2042693" y="0"/>
                </a:cubicBezTo>
                <a:cubicBezTo>
                  <a:pt x="2267437" y="17405"/>
                  <a:pt x="2341844" y="24412"/>
                  <a:pt x="2543975" y="0"/>
                </a:cubicBezTo>
                <a:cubicBezTo>
                  <a:pt x="2746106" y="-24412"/>
                  <a:pt x="2969886" y="25705"/>
                  <a:pt x="3240200" y="0"/>
                </a:cubicBezTo>
                <a:cubicBezTo>
                  <a:pt x="3510514" y="-25705"/>
                  <a:pt x="3654773" y="-18331"/>
                  <a:pt x="4033897" y="0"/>
                </a:cubicBezTo>
                <a:cubicBezTo>
                  <a:pt x="4413021" y="18331"/>
                  <a:pt x="4264339" y="-16719"/>
                  <a:pt x="4437708" y="0"/>
                </a:cubicBezTo>
                <a:cubicBezTo>
                  <a:pt x="4611077" y="16719"/>
                  <a:pt x="4903624" y="26523"/>
                  <a:pt x="5133933" y="0"/>
                </a:cubicBezTo>
                <a:cubicBezTo>
                  <a:pt x="5364242" y="-26523"/>
                  <a:pt x="5655247" y="15850"/>
                  <a:pt x="5830159" y="0"/>
                </a:cubicBezTo>
                <a:cubicBezTo>
                  <a:pt x="6005071" y="-15850"/>
                  <a:pt x="6227534" y="-21872"/>
                  <a:pt x="6526384" y="0"/>
                </a:cubicBezTo>
                <a:cubicBezTo>
                  <a:pt x="6825235" y="21872"/>
                  <a:pt x="6973020" y="37798"/>
                  <a:pt x="7320081" y="0"/>
                </a:cubicBezTo>
                <a:cubicBezTo>
                  <a:pt x="7667142" y="-37798"/>
                  <a:pt x="7948307" y="-18401"/>
                  <a:pt x="8113778" y="0"/>
                </a:cubicBezTo>
                <a:cubicBezTo>
                  <a:pt x="8279249" y="18401"/>
                  <a:pt x="8729498" y="38336"/>
                  <a:pt x="8907475" y="0"/>
                </a:cubicBezTo>
                <a:cubicBezTo>
                  <a:pt x="9085452" y="-38336"/>
                  <a:pt x="9219545" y="18146"/>
                  <a:pt x="9311286" y="0"/>
                </a:cubicBezTo>
                <a:cubicBezTo>
                  <a:pt x="9403027" y="-18146"/>
                  <a:pt x="9841205" y="-20909"/>
                  <a:pt x="10091058" y="0"/>
                </a:cubicBezTo>
                <a:cubicBezTo>
                  <a:pt x="10086364" y="183277"/>
                  <a:pt x="10066512" y="367313"/>
                  <a:pt x="10091058" y="553957"/>
                </a:cubicBezTo>
                <a:cubicBezTo>
                  <a:pt x="9923975" y="576664"/>
                  <a:pt x="9705086" y="534698"/>
                  <a:pt x="9589776" y="553957"/>
                </a:cubicBezTo>
                <a:cubicBezTo>
                  <a:pt x="9474466" y="573216"/>
                  <a:pt x="9175085" y="581736"/>
                  <a:pt x="8991022" y="553957"/>
                </a:cubicBezTo>
                <a:cubicBezTo>
                  <a:pt x="8806959" y="526178"/>
                  <a:pt x="8727397" y="558383"/>
                  <a:pt x="8587211" y="553957"/>
                </a:cubicBezTo>
                <a:cubicBezTo>
                  <a:pt x="8447025" y="549531"/>
                  <a:pt x="8373275" y="562021"/>
                  <a:pt x="8183401" y="553957"/>
                </a:cubicBezTo>
                <a:cubicBezTo>
                  <a:pt x="7993527" y="545894"/>
                  <a:pt x="7627481" y="548331"/>
                  <a:pt x="7389704" y="553957"/>
                </a:cubicBezTo>
                <a:cubicBezTo>
                  <a:pt x="7151927" y="559583"/>
                  <a:pt x="7051174" y="551828"/>
                  <a:pt x="6888421" y="553957"/>
                </a:cubicBezTo>
                <a:cubicBezTo>
                  <a:pt x="6725668" y="556086"/>
                  <a:pt x="6402115" y="565093"/>
                  <a:pt x="5997253" y="553957"/>
                </a:cubicBezTo>
                <a:cubicBezTo>
                  <a:pt x="5592391" y="542821"/>
                  <a:pt x="5653246" y="578142"/>
                  <a:pt x="5398499" y="553957"/>
                </a:cubicBezTo>
                <a:cubicBezTo>
                  <a:pt x="5143752" y="529772"/>
                  <a:pt x="5083499" y="564224"/>
                  <a:pt x="4994688" y="553957"/>
                </a:cubicBezTo>
                <a:cubicBezTo>
                  <a:pt x="4905877" y="543690"/>
                  <a:pt x="4389239" y="579427"/>
                  <a:pt x="4200991" y="553957"/>
                </a:cubicBezTo>
                <a:cubicBezTo>
                  <a:pt x="4012743" y="528487"/>
                  <a:pt x="3821140" y="568250"/>
                  <a:pt x="3699709" y="553957"/>
                </a:cubicBezTo>
                <a:cubicBezTo>
                  <a:pt x="3578278" y="539664"/>
                  <a:pt x="3091937" y="577170"/>
                  <a:pt x="2906012" y="553957"/>
                </a:cubicBezTo>
                <a:cubicBezTo>
                  <a:pt x="2720087" y="530744"/>
                  <a:pt x="2202463" y="515372"/>
                  <a:pt x="2014844" y="553957"/>
                </a:cubicBezTo>
                <a:cubicBezTo>
                  <a:pt x="1827225" y="592542"/>
                  <a:pt x="1611471" y="561017"/>
                  <a:pt x="1416090" y="553957"/>
                </a:cubicBezTo>
                <a:cubicBezTo>
                  <a:pt x="1220709" y="546897"/>
                  <a:pt x="611769" y="525278"/>
                  <a:pt x="343903" y="553957"/>
                </a:cubicBezTo>
                <a:cubicBezTo>
                  <a:pt x="339558" y="514998"/>
                  <a:pt x="347128" y="429961"/>
                  <a:pt x="343903" y="372076"/>
                </a:cubicBezTo>
                <a:cubicBezTo>
                  <a:pt x="290440" y="366055"/>
                  <a:pt x="199841" y="369520"/>
                  <a:pt x="149375" y="372076"/>
                </a:cubicBezTo>
                <a:cubicBezTo>
                  <a:pt x="151126" y="389952"/>
                  <a:pt x="149687" y="404525"/>
                  <a:pt x="149375" y="416825"/>
                </a:cubicBezTo>
                <a:cubicBezTo>
                  <a:pt x="81236" y="361810"/>
                  <a:pt x="54361" y="320216"/>
                  <a:pt x="0" y="276979"/>
                </a:cubicBezTo>
                <a:close/>
              </a:path>
            </a:pathLst>
          </a:custGeom>
          <a:noFill/>
          <a:ln cap="flat" cmpd="sng" w="28575">
            <a:solidFill>
              <a:srgbClr val="CCAA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  <a:r>
              <a:rPr lang="ko-KR">
                <a:solidFill>
                  <a:schemeClr val="dk1"/>
                </a:solidFill>
              </a:rPr>
              <a:t>의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모든 것을 서버리스 관점에서 구현하고자 하였는데, ECS를 쓸 수 없어서 아쉬웠습니다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9"/>
          <p:cNvSpPr/>
          <p:nvPr/>
        </p:nvSpPr>
        <p:spPr>
          <a:xfrm>
            <a:off x="1643745" y="2228671"/>
            <a:ext cx="10091058" cy="553957"/>
          </a:xfrm>
          <a:custGeom>
            <a:rect b="b" l="l" r="r" t="t"/>
            <a:pathLst>
              <a:path extrusionOk="0" h="553957" w="10091058">
                <a:moveTo>
                  <a:pt x="0" y="276979"/>
                </a:moveTo>
                <a:cubicBezTo>
                  <a:pt x="60868" y="198440"/>
                  <a:pt x="117940" y="167139"/>
                  <a:pt x="149375" y="137132"/>
                </a:cubicBezTo>
                <a:cubicBezTo>
                  <a:pt x="152979" y="155227"/>
                  <a:pt x="146860" y="170462"/>
                  <a:pt x="149375" y="181881"/>
                </a:cubicBezTo>
                <a:cubicBezTo>
                  <a:pt x="213204" y="168491"/>
                  <a:pt x="265364" y="190910"/>
                  <a:pt x="343903" y="181881"/>
                </a:cubicBezTo>
                <a:cubicBezTo>
                  <a:pt x="338530" y="128823"/>
                  <a:pt x="351847" y="72925"/>
                  <a:pt x="343903" y="0"/>
                </a:cubicBezTo>
                <a:cubicBezTo>
                  <a:pt x="554567" y="-56710"/>
                  <a:pt x="727206" y="3236"/>
                  <a:pt x="917265" y="0"/>
                </a:cubicBezTo>
                <a:cubicBezTo>
                  <a:pt x="1107324" y="-3236"/>
                  <a:pt x="1440059" y="18312"/>
                  <a:pt x="1588099" y="0"/>
                </a:cubicBezTo>
                <a:cubicBezTo>
                  <a:pt x="1736139" y="-18312"/>
                  <a:pt x="1821975" y="14978"/>
                  <a:pt x="1966518" y="0"/>
                </a:cubicBezTo>
                <a:cubicBezTo>
                  <a:pt x="2111061" y="-14978"/>
                  <a:pt x="2452772" y="32524"/>
                  <a:pt x="2734823" y="0"/>
                </a:cubicBezTo>
                <a:cubicBezTo>
                  <a:pt x="3016875" y="-32524"/>
                  <a:pt x="2948024" y="27514"/>
                  <a:pt x="3113242" y="0"/>
                </a:cubicBezTo>
                <a:cubicBezTo>
                  <a:pt x="3278460" y="-27514"/>
                  <a:pt x="3618699" y="60472"/>
                  <a:pt x="3881547" y="0"/>
                </a:cubicBezTo>
                <a:cubicBezTo>
                  <a:pt x="4144396" y="-60472"/>
                  <a:pt x="4345802" y="71133"/>
                  <a:pt x="4649852" y="0"/>
                </a:cubicBezTo>
                <a:cubicBezTo>
                  <a:pt x="4953903" y="-71133"/>
                  <a:pt x="5258887" y="24721"/>
                  <a:pt x="5418157" y="0"/>
                </a:cubicBezTo>
                <a:cubicBezTo>
                  <a:pt x="5577428" y="-24721"/>
                  <a:pt x="5635471" y="6753"/>
                  <a:pt x="5699105" y="0"/>
                </a:cubicBezTo>
                <a:cubicBezTo>
                  <a:pt x="5762739" y="-6753"/>
                  <a:pt x="6155559" y="884"/>
                  <a:pt x="6272467" y="0"/>
                </a:cubicBezTo>
                <a:cubicBezTo>
                  <a:pt x="6389375" y="-884"/>
                  <a:pt x="6671016" y="22801"/>
                  <a:pt x="6943300" y="0"/>
                </a:cubicBezTo>
                <a:cubicBezTo>
                  <a:pt x="7215584" y="-22801"/>
                  <a:pt x="7342585" y="3122"/>
                  <a:pt x="7516662" y="0"/>
                </a:cubicBezTo>
                <a:cubicBezTo>
                  <a:pt x="7690739" y="-3122"/>
                  <a:pt x="7962003" y="86702"/>
                  <a:pt x="8284968" y="0"/>
                </a:cubicBezTo>
                <a:cubicBezTo>
                  <a:pt x="8607933" y="-86702"/>
                  <a:pt x="8864951" y="33304"/>
                  <a:pt x="9053273" y="0"/>
                </a:cubicBezTo>
                <a:cubicBezTo>
                  <a:pt x="9241596" y="-33304"/>
                  <a:pt x="9845609" y="16"/>
                  <a:pt x="10091058" y="0"/>
                </a:cubicBezTo>
                <a:cubicBezTo>
                  <a:pt x="10142251" y="207935"/>
                  <a:pt x="10026321" y="437032"/>
                  <a:pt x="10091058" y="553957"/>
                </a:cubicBezTo>
                <a:cubicBezTo>
                  <a:pt x="9895069" y="603395"/>
                  <a:pt x="9573314" y="515324"/>
                  <a:pt x="9420224" y="553957"/>
                </a:cubicBezTo>
                <a:cubicBezTo>
                  <a:pt x="9267134" y="592590"/>
                  <a:pt x="8921888" y="488548"/>
                  <a:pt x="8651919" y="553957"/>
                </a:cubicBezTo>
                <a:cubicBezTo>
                  <a:pt x="8381950" y="619366"/>
                  <a:pt x="8264663" y="515782"/>
                  <a:pt x="8078557" y="553957"/>
                </a:cubicBezTo>
                <a:cubicBezTo>
                  <a:pt x="7892451" y="592132"/>
                  <a:pt x="7565531" y="505163"/>
                  <a:pt x="7407724" y="553957"/>
                </a:cubicBezTo>
                <a:cubicBezTo>
                  <a:pt x="7249917" y="602751"/>
                  <a:pt x="7152518" y="543163"/>
                  <a:pt x="7029305" y="553957"/>
                </a:cubicBezTo>
                <a:cubicBezTo>
                  <a:pt x="6906092" y="564751"/>
                  <a:pt x="6508884" y="462278"/>
                  <a:pt x="6260999" y="553957"/>
                </a:cubicBezTo>
                <a:cubicBezTo>
                  <a:pt x="6013114" y="645636"/>
                  <a:pt x="5982179" y="520727"/>
                  <a:pt x="5882580" y="553957"/>
                </a:cubicBezTo>
                <a:cubicBezTo>
                  <a:pt x="5782981" y="587187"/>
                  <a:pt x="5613890" y="517558"/>
                  <a:pt x="5504162" y="553957"/>
                </a:cubicBezTo>
                <a:cubicBezTo>
                  <a:pt x="5394434" y="590356"/>
                  <a:pt x="5062947" y="493924"/>
                  <a:pt x="4833328" y="553957"/>
                </a:cubicBezTo>
                <a:cubicBezTo>
                  <a:pt x="4603709" y="613990"/>
                  <a:pt x="4490295" y="526131"/>
                  <a:pt x="4162494" y="553957"/>
                </a:cubicBezTo>
                <a:cubicBezTo>
                  <a:pt x="3834693" y="581783"/>
                  <a:pt x="3773475" y="481495"/>
                  <a:pt x="3491661" y="553957"/>
                </a:cubicBezTo>
                <a:cubicBezTo>
                  <a:pt x="3209847" y="626419"/>
                  <a:pt x="3272974" y="527489"/>
                  <a:pt x="3113242" y="553957"/>
                </a:cubicBezTo>
                <a:cubicBezTo>
                  <a:pt x="2953510" y="580425"/>
                  <a:pt x="2761525" y="498558"/>
                  <a:pt x="2442408" y="553957"/>
                </a:cubicBezTo>
                <a:cubicBezTo>
                  <a:pt x="2123291" y="609356"/>
                  <a:pt x="2181844" y="549966"/>
                  <a:pt x="1966518" y="553957"/>
                </a:cubicBezTo>
                <a:cubicBezTo>
                  <a:pt x="1751192" y="557948"/>
                  <a:pt x="1588994" y="526331"/>
                  <a:pt x="1393156" y="553957"/>
                </a:cubicBezTo>
                <a:cubicBezTo>
                  <a:pt x="1197318" y="581583"/>
                  <a:pt x="1064819" y="536781"/>
                  <a:pt x="917265" y="553957"/>
                </a:cubicBezTo>
                <a:cubicBezTo>
                  <a:pt x="769711" y="571133"/>
                  <a:pt x="470483" y="508890"/>
                  <a:pt x="343903" y="553957"/>
                </a:cubicBezTo>
                <a:cubicBezTo>
                  <a:pt x="340070" y="500224"/>
                  <a:pt x="357476" y="416207"/>
                  <a:pt x="343903" y="372076"/>
                </a:cubicBezTo>
                <a:cubicBezTo>
                  <a:pt x="304932" y="378286"/>
                  <a:pt x="225680" y="351480"/>
                  <a:pt x="149375" y="372076"/>
                </a:cubicBezTo>
                <a:cubicBezTo>
                  <a:pt x="151531" y="389212"/>
                  <a:pt x="146871" y="396605"/>
                  <a:pt x="149375" y="416825"/>
                </a:cubicBezTo>
                <a:cubicBezTo>
                  <a:pt x="68536" y="354423"/>
                  <a:pt x="72425" y="331364"/>
                  <a:pt x="0" y="276979"/>
                </a:cubicBezTo>
                <a:close/>
              </a:path>
            </a:pathLst>
          </a:custGeom>
          <a:noFill/>
          <a:ln cap="flat" cmpd="sng" w="28575">
            <a:solidFill>
              <a:srgbClr val="CCAA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이외에 다른 분야들을 직접 체험해보면서 그 분야들을 융합하는 법을 배울 수 있어서 좋았습니다.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9"/>
          <p:cNvSpPr/>
          <p:nvPr/>
        </p:nvSpPr>
        <p:spPr>
          <a:xfrm>
            <a:off x="1643745" y="2972132"/>
            <a:ext cx="10091058" cy="553957"/>
          </a:xfrm>
          <a:custGeom>
            <a:rect b="b" l="l" r="r" t="t"/>
            <a:pathLst>
              <a:path extrusionOk="0" h="553957" w="10091058">
                <a:moveTo>
                  <a:pt x="0" y="276979"/>
                </a:moveTo>
                <a:cubicBezTo>
                  <a:pt x="54065" y="224522"/>
                  <a:pt x="79806" y="203174"/>
                  <a:pt x="149375" y="137132"/>
                </a:cubicBezTo>
                <a:cubicBezTo>
                  <a:pt x="152447" y="147572"/>
                  <a:pt x="148405" y="166204"/>
                  <a:pt x="149375" y="181881"/>
                </a:cubicBezTo>
                <a:cubicBezTo>
                  <a:pt x="189982" y="161901"/>
                  <a:pt x="286993" y="189541"/>
                  <a:pt x="343903" y="181881"/>
                </a:cubicBezTo>
                <a:cubicBezTo>
                  <a:pt x="337051" y="142610"/>
                  <a:pt x="357657" y="58945"/>
                  <a:pt x="343903" y="0"/>
                </a:cubicBezTo>
                <a:cubicBezTo>
                  <a:pt x="528283" y="-23606"/>
                  <a:pt x="543198" y="2807"/>
                  <a:pt x="722322" y="0"/>
                </a:cubicBezTo>
                <a:cubicBezTo>
                  <a:pt x="901446" y="-2807"/>
                  <a:pt x="1153294" y="62294"/>
                  <a:pt x="1490627" y="0"/>
                </a:cubicBezTo>
                <a:cubicBezTo>
                  <a:pt x="1827960" y="-62294"/>
                  <a:pt x="1800813" y="7656"/>
                  <a:pt x="1966518" y="0"/>
                </a:cubicBezTo>
                <a:cubicBezTo>
                  <a:pt x="2132223" y="-7656"/>
                  <a:pt x="2398076" y="28945"/>
                  <a:pt x="2539880" y="0"/>
                </a:cubicBezTo>
                <a:cubicBezTo>
                  <a:pt x="2681684" y="-28945"/>
                  <a:pt x="2899833" y="53060"/>
                  <a:pt x="3015770" y="0"/>
                </a:cubicBezTo>
                <a:cubicBezTo>
                  <a:pt x="3131707" y="-53060"/>
                  <a:pt x="3224521" y="36500"/>
                  <a:pt x="3394189" y="0"/>
                </a:cubicBezTo>
                <a:cubicBezTo>
                  <a:pt x="3563857" y="-36500"/>
                  <a:pt x="3550873" y="20908"/>
                  <a:pt x="3675137" y="0"/>
                </a:cubicBezTo>
                <a:cubicBezTo>
                  <a:pt x="3799401" y="-20908"/>
                  <a:pt x="3844854" y="33572"/>
                  <a:pt x="3956084" y="0"/>
                </a:cubicBezTo>
                <a:cubicBezTo>
                  <a:pt x="4067314" y="-33572"/>
                  <a:pt x="4271250" y="14167"/>
                  <a:pt x="4431974" y="0"/>
                </a:cubicBezTo>
                <a:cubicBezTo>
                  <a:pt x="4592698" y="-14167"/>
                  <a:pt x="4844692" y="1346"/>
                  <a:pt x="5102808" y="0"/>
                </a:cubicBezTo>
                <a:cubicBezTo>
                  <a:pt x="5360924" y="-1346"/>
                  <a:pt x="5313930" y="13429"/>
                  <a:pt x="5383755" y="0"/>
                </a:cubicBezTo>
                <a:cubicBezTo>
                  <a:pt x="5453580" y="-13429"/>
                  <a:pt x="5821949" y="67095"/>
                  <a:pt x="6054589" y="0"/>
                </a:cubicBezTo>
                <a:cubicBezTo>
                  <a:pt x="6287229" y="-67095"/>
                  <a:pt x="6328198" y="29774"/>
                  <a:pt x="6433008" y="0"/>
                </a:cubicBezTo>
                <a:cubicBezTo>
                  <a:pt x="6537818" y="-29774"/>
                  <a:pt x="6915169" y="32076"/>
                  <a:pt x="7201313" y="0"/>
                </a:cubicBezTo>
                <a:cubicBezTo>
                  <a:pt x="7487458" y="-32076"/>
                  <a:pt x="7622135" y="90934"/>
                  <a:pt x="7969618" y="0"/>
                </a:cubicBezTo>
                <a:cubicBezTo>
                  <a:pt x="8317102" y="-90934"/>
                  <a:pt x="8294965" y="44130"/>
                  <a:pt x="8445509" y="0"/>
                </a:cubicBezTo>
                <a:cubicBezTo>
                  <a:pt x="8596053" y="-44130"/>
                  <a:pt x="8934061" y="5437"/>
                  <a:pt x="9213814" y="0"/>
                </a:cubicBezTo>
                <a:cubicBezTo>
                  <a:pt x="9493568" y="-5437"/>
                  <a:pt x="9717045" y="35753"/>
                  <a:pt x="10091058" y="0"/>
                </a:cubicBezTo>
                <a:cubicBezTo>
                  <a:pt x="10154623" y="239548"/>
                  <a:pt x="10088049" y="338320"/>
                  <a:pt x="10091058" y="553957"/>
                </a:cubicBezTo>
                <a:cubicBezTo>
                  <a:pt x="9965710" y="581815"/>
                  <a:pt x="9894964" y="523981"/>
                  <a:pt x="9712639" y="553957"/>
                </a:cubicBezTo>
                <a:cubicBezTo>
                  <a:pt x="9530314" y="583933"/>
                  <a:pt x="9211329" y="541739"/>
                  <a:pt x="8944334" y="553957"/>
                </a:cubicBezTo>
                <a:cubicBezTo>
                  <a:pt x="8677339" y="566175"/>
                  <a:pt x="8420449" y="473243"/>
                  <a:pt x="8176029" y="553957"/>
                </a:cubicBezTo>
                <a:cubicBezTo>
                  <a:pt x="7931610" y="634671"/>
                  <a:pt x="7920536" y="512934"/>
                  <a:pt x="7700138" y="553957"/>
                </a:cubicBezTo>
                <a:cubicBezTo>
                  <a:pt x="7479740" y="594980"/>
                  <a:pt x="7509208" y="543308"/>
                  <a:pt x="7321719" y="553957"/>
                </a:cubicBezTo>
                <a:cubicBezTo>
                  <a:pt x="7134230" y="564606"/>
                  <a:pt x="6718527" y="496369"/>
                  <a:pt x="6553414" y="553957"/>
                </a:cubicBezTo>
                <a:cubicBezTo>
                  <a:pt x="6388301" y="611545"/>
                  <a:pt x="6162687" y="527677"/>
                  <a:pt x="5882580" y="553957"/>
                </a:cubicBezTo>
                <a:cubicBezTo>
                  <a:pt x="5602473" y="580237"/>
                  <a:pt x="5522101" y="545889"/>
                  <a:pt x="5211747" y="553957"/>
                </a:cubicBezTo>
                <a:cubicBezTo>
                  <a:pt x="4901393" y="562025"/>
                  <a:pt x="4861691" y="502857"/>
                  <a:pt x="4735856" y="553957"/>
                </a:cubicBezTo>
                <a:cubicBezTo>
                  <a:pt x="4610021" y="605057"/>
                  <a:pt x="4350824" y="520184"/>
                  <a:pt x="4065023" y="553957"/>
                </a:cubicBezTo>
                <a:cubicBezTo>
                  <a:pt x="3779222" y="587730"/>
                  <a:pt x="3694461" y="548365"/>
                  <a:pt x="3589132" y="553957"/>
                </a:cubicBezTo>
                <a:cubicBezTo>
                  <a:pt x="3483803" y="559549"/>
                  <a:pt x="3157648" y="510403"/>
                  <a:pt x="2918299" y="553957"/>
                </a:cubicBezTo>
                <a:cubicBezTo>
                  <a:pt x="2678950" y="597511"/>
                  <a:pt x="2387246" y="503131"/>
                  <a:pt x="2247465" y="553957"/>
                </a:cubicBezTo>
                <a:cubicBezTo>
                  <a:pt x="2107684" y="604783"/>
                  <a:pt x="1905733" y="533018"/>
                  <a:pt x="1674103" y="553957"/>
                </a:cubicBezTo>
                <a:cubicBezTo>
                  <a:pt x="1442473" y="574896"/>
                  <a:pt x="1425525" y="548313"/>
                  <a:pt x="1295684" y="553957"/>
                </a:cubicBezTo>
                <a:cubicBezTo>
                  <a:pt x="1165843" y="559601"/>
                  <a:pt x="564232" y="482571"/>
                  <a:pt x="343903" y="553957"/>
                </a:cubicBezTo>
                <a:cubicBezTo>
                  <a:pt x="341200" y="492658"/>
                  <a:pt x="343950" y="435770"/>
                  <a:pt x="343903" y="372076"/>
                </a:cubicBezTo>
                <a:cubicBezTo>
                  <a:pt x="275094" y="377022"/>
                  <a:pt x="213989" y="368372"/>
                  <a:pt x="149375" y="372076"/>
                </a:cubicBezTo>
                <a:cubicBezTo>
                  <a:pt x="153718" y="384017"/>
                  <a:pt x="146172" y="406416"/>
                  <a:pt x="149375" y="416825"/>
                </a:cubicBezTo>
                <a:cubicBezTo>
                  <a:pt x="112957" y="389157"/>
                  <a:pt x="67434" y="312874"/>
                  <a:pt x="0" y="276979"/>
                </a:cubicBezTo>
                <a:close/>
              </a:path>
            </a:pathLst>
          </a:custGeom>
          <a:noFill/>
          <a:ln cap="flat" cmpd="sng" w="28575">
            <a:solidFill>
              <a:srgbClr val="CCAA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이미지를 학습시키기 위한 다양한 전처리 기법들을 경험해 볼 수 있었고 논문을 참고하며 직접 전처리해보는 과정에서 새로운 기술을 구현하는 방법을 배울 수 있었습니다.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9"/>
          <p:cNvSpPr/>
          <p:nvPr/>
        </p:nvSpPr>
        <p:spPr>
          <a:xfrm>
            <a:off x="1643745" y="3715592"/>
            <a:ext cx="10091058" cy="553957"/>
          </a:xfrm>
          <a:custGeom>
            <a:rect b="b" l="l" r="r" t="t"/>
            <a:pathLst>
              <a:path extrusionOk="0" h="553957" w="10091058">
                <a:moveTo>
                  <a:pt x="0" y="276979"/>
                </a:moveTo>
                <a:cubicBezTo>
                  <a:pt x="44901" y="213893"/>
                  <a:pt x="116536" y="190924"/>
                  <a:pt x="149375" y="137132"/>
                </a:cubicBezTo>
                <a:cubicBezTo>
                  <a:pt x="153902" y="154804"/>
                  <a:pt x="144637" y="161065"/>
                  <a:pt x="149375" y="181881"/>
                </a:cubicBezTo>
                <a:cubicBezTo>
                  <a:pt x="237679" y="165476"/>
                  <a:pt x="297860" y="194164"/>
                  <a:pt x="343903" y="181881"/>
                </a:cubicBezTo>
                <a:cubicBezTo>
                  <a:pt x="331639" y="95207"/>
                  <a:pt x="348015" y="62613"/>
                  <a:pt x="343903" y="0"/>
                </a:cubicBezTo>
                <a:cubicBezTo>
                  <a:pt x="638517" y="-7249"/>
                  <a:pt x="809491" y="19647"/>
                  <a:pt x="1112208" y="0"/>
                </a:cubicBezTo>
                <a:cubicBezTo>
                  <a:pt x="1414926" y="-19647"/>
                  <a:pt x="1425704" y="64"/>
                  <a:pt x="1588099" y="0"/>
                </a:cubicBezTo>
                <a:cubicBezTo>
                  <a:pt x="1750494" y="-64"/>
                  <a:pt x="1783255" y="2099"/>
                  <a:pt x="1869046" y="0"/>
                </a:cubicBezTo>
                <a:cubicBezTo>
                  <a:pt x="1954837" y="-2099"/>
                  <a:pt x="2342320" y="8840"/>
                  <a:pt x="2539880" y="0"/>
                </a:cubicBezTo>
                <a:cubicBezTo>
                  <a:pt x="2737440" y="-8840"/>
                  <a:pt x="2834257" y="34522"/>
                  <a:pt x="2918299" y="0"/>
                </a:cubicBezTo>
                <a:cubicBezTo>
                  <a:pt x="3002341" y="-34522"/>
                  <a:pt x="3357959" y="6438"/>
                  <a:pt x="3491661" y="0"/>
                </a:cubicBezTo>
                <a:cubicBezTo>
                  <a:pt x="3625363" y="-6438"/>
                  <a:pt x="3865800" y="48180"/>
                  <a:pt x="4162494" y="0"/>
                </a:cubicBezTo>
                <a:cubicBezTo>
                  <a:pt x="4459188" y="-48180"/>
                  <a:pt x="4366419" y="11648"/>
                  <a:pt x="4443442" y="0"/>
                </a:cubicBezTo>
                <a:cubicBezTo>
                  <a:pt x="4520465" y="-11648"/>
                  <a:pt x="4724725" y="200"/>
                  <a:pt x="4821861" y="0"/>
                </a:cubicBezTo>
                <a:cubicBezTo>
                  <a:pt x="4918997" y="-200"/>
                  <a:pt x="5107775" y="38180"/>
                  <a:pt x="5297751" y="0"/>
                </a:cubicBezTo>
                <a:cubicBezTo>
                  <a:pt x="5487727" y="-38180"/>
                  <a:pt x="5675344" y="51033"/>
                  <a:pt x="5773642" y="0"/>
                </a:cubicBezTo>
                <a:cubicBezTo>
                  <a:pt x="5871940" y="-51033"/>
                  <a:pt x="6276296" y="31420"/>
                  <a:pt x="6444475" y="0"/>
                </a:cubicBezTo>
                <a:cubicBezTo>
                  <a:pt x="6612654" y="-31420"/>
                  <a:pt x="6800241" y="45777"/>
                  <a:pt x="6920366" y="0"/>
                </a:cubicBezTo>
                <a:cubicBezTo>
                  <a:pt x="7040491" y="-45777"/>
                  <a:pt x="7271414" y="36914"/>
                  <a:pt x="7396256" y="0"/>
                </a:cubicBezTo>
                <a:cubicBezTo>
                  <a:pt x="7521098" y="-36914"/>
                  <a:pt x="7669748" y="37119"/>
                  <a:pt x="7774675" y="0"/>
                </a:cubicBezTo>
                <a:cubicBezTo>
                  <a:pt x="7879602" y="-37119"/>
                  <a:pt x="8162240" y="73283"/>
                  <a:pt x="8542980" y="0"/>
                </a:cubicBezTo>
                <a:cubicBezTo>
                  <a:pt x="8923720" y="-73283"/>
                  <a:pt x="9124848" y="22983"/>
                  <a:pt x="9311286" y="0"/>
                </a:cubicBezTo>
                <a:cubicBezTo>
                  <a:pt x="9497724" y="-22983"/>
                  <a:pt x="9837820" y="33771"/>
                  <a:pt x="10091058" y="0"/>
                </a:cubicBezTo>
                <a:cubicBezTo>
                  <a:pt x="10118098" y="254887"/>
                  <a:pt x="10064082" y="282289"/>
                  <a:pt x="10091058" y="553957"/>
                </a:cubicBezTo>
                <a:cubicBezTo>
                  <a:pt x="9863268" y="573280"/>
                  <a:pt x="9732758" y="520165"/>
                  <a:pt x="9615167" y="553957"/>
                </a:cubicBezTo>
                <a:cubicBezTo>
                  <a:pt x="9497576" y="587749"/>
                  <a:pt x="9327135" y="550906"/>
                  <a:pt x="9139277" y="553957"/>
                </a:cubicBezTo>
                <a:cubicBezTo>
                  <a:pt x="8951419" y="557008"/>
                  <a:pt x="8645533" y="492135"/>
                  <a:pt x="8468443" y="553957"/>
                </a:cubicBezTo>
                <a:cubicBezTo>
                  <a:pt x="8291353" y="615779"/>
                  <a:pt x="8305398" y="548003"/>
                  <a:pt x="8187496" y="553957"/>
                </a:cubicBezTo>
                <a:cubicBezTo>
                  <a:pt x="8069594" y="559911"/>
                  <a:pt x="7894003" y="542336"/>
                  <a:pt x="7711605" y="553957"/>
                </a:cubicBezTo>
                <a:cubicBezTo>
                  <a:pt x="7529207" y="565578"/>
                  <a:pt x="7259586" y="535543"/>
                  <a:pt x="6943300" y="553957"/>
                </a:cubicBezTo>
                <a:cubicBezTo>
                  <a:pt x="6627015" y="572371"/>
                  <a:pt x="6734710" y="536044"/>
                  <a:pt x="6662353" y="553957"/>
                </a:cubicBezTo>
                <a:cubicBezTo>
                  <a:pt x="6589996" y="571870"/>
                  <a:pt x="6409328" y="539883"/>
                  <a:pt x="6283934" y="553957"/>
                </a:cubicBezTo>
                <a:cubicBezTo>
                  <a:pt x="6158540" y="568031"/>
                  <a:pt x="6087326" y="545646"/>
                  <a:pt x="6002987" y="553957"/>
                </a:cubicBezTo>
                <a:cubicBezTo>
                  <a:pt x="5918648" y="562268"/>
                  <a:pt x="5623441" y="524250"/>
                  <a:pt x="5527096" y="553957"/>
                </a:cubicBezTo>
                <a:cubicBezTo>
                  <a:pt x="5430751" y="583664"/>
                  <a:pt x="5132755" y="509594"/>
                  <a:pt x="4758791" y="553957"/>
                </a:cubicBezTo>
                <a:cubicBezTo>
                  <a:pt x="4384827" y="598320"/>
                  <a:pt x="4485303" y="519614"/>
                  <a:pt x="4282900" y="553957"/>
                </a:cubicBezTo>
                <a:cubicBezTo>
                  <a:pt x="4080497" y="588300"/>
                  <a:pt x="3917833" y="509900"/>
                  <a:pt x="3709538" y="553957"/>
                </a:cubicBezTo>
                <a:cubicBezTo>
                  <a:pt x="3501243" y="598014"/>
                  <a:pt x="3565572" y="529372"/>
                  <a:pt x="3428591" y="553957"/>
                </a:cubicBezTo>
                <a:cubicBezTo>
                  <a:pt x="3291610" y="578542"/>
                  <a:pt x="2979522" y="537260"/>
                  <a:pt x="2660286" y="553957"/>
                </a:cubicBezTo>
                <a:cubicBezTo>
                  <a:pt x="2341051" y="570654"/>
                  <a:pt x="2130810" y="473660"/>
                  <a:pt x="1989452" y="553957"/>
                </a:cubicBezTo>
                <a:cubicBezTo>
                  <a:pt x="1848094" y="634254"/>
                  <a:pt x="1474478" y="476249"/>
                  <a:pt x="1221147" y="553957"/>
                </a:cubicBezTo>
                <a:cubicBezTo>
                  <a:pt x="967817" y="631665"/>
                  <a:pt x="603845" y="539490"/>
                  <a:pt x="343903" y="553957"/>
                </a:cubicBezTo>
                <a:cubicBezTo>
                  <a:pt x="328420" y="470224"/>
                  <a:pt x="345719" y="434002"/>
                  <a:pt x="343903" y="372076"/>
                </a:cubicBezTo>
                <a:cubicBezTo>
                  <a:pt x="250496" y="381561"/>
                  <a:pt x="199905" y="349154"/>
                  <a:pt x="149375" y="372076"/>
                </a:cubicBezTo>
                <a:cubicBezTo>
                  <a:pt x="152301" y="393945"/>
                  <a:pt x="146006" y="405869"/>
                  <a:pt x="149375" y="416825"/>
                </a:cubicBezTo>
                <a:cubicBezTo>
                  <a:pt x="92858" y="364343"/>
                  <a:pt x="58686" y="326455"/>
                  <a:pt x="0" y="276979"/>
                </a:cubicBezTo>
                <a:close/>
              </a:path>
            </a:pathLst>
          </a:custGeom>
          <a:noFill/>
          <a:ln cap="flat" cmpd="sng" w="28575">
            <a:solidFill>
              <a:srgbClr val="CCAA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배웠던 내용을 기반으로 최신의 기술 구현에 도전할 수 있었던 뜻 깊은 기간이었습니다.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9"/>
          <p:cNvSpPr/>
          <p:nvPr/>
        </p:nvSpPr>
        <p:spPr>
          <a:xfrm>
            <a:off x="1643745" y="4459053"/>
            <a:ext cx="10091058" cy="553957"/>
          </a:xfrm>
          <a:custGeom>
            <a:rect b="b" l="l" r="r" t="t"/>
            <a:pathLst>
              <a:path extrusionOk="0" h="553957" w="10091058">
                <a:moveTo>
                  <a:pt x="0" y="276979"/>
                </a:moveTo>
                <a:cubicBezTo>
                  <a:pt x="24498" y="223459"/>
                  <a:pt x="86511" y="205568"/>
                  <a:pt x="149375" y="137132"/>
                </a:cubicBezTo>
                <a:cubicBezTo>
                  <a:pt x="152712" y="147548"/>
                  <a:pt x="147367" y="165146"/>
                  <a:pt x="149375" y="181881"/>
                </a:cubicBezTo>
                <a:cubicBezTo>
                  <a:pt x="240359" y="167008"/>
                  <a:pt x="251562" y="194751"/>
                  <a:pt x="343903" y="181881"/>
                </a:cubicBezTo>
                <a:cubicBezTo>
                  <a:pt x="341450" y="145148"/>
                  <a:pt x="358479" y="88491"/>
                  <a:pt x="343903" y="0"/>
                </a:cubicBezTo>
                <a:cubicBezTo>
                  <a:pt x="558841" y="-45077"/>
                  <a:pt x="635247" y="63207"/>
                  <a:pt x="917265" y="0"/>
                </a:cubicBezTo>
                <a:cubicBezTo>
                  <a:pt x="1199283" y="-63207"/>
                  <a:pt x="1154644" y="21963"/>
                  <a:pt x="1295684" y="0"/>
                </a:cubicBezTo>
                <a:cubicBezTo>
                  <a:pt x="1436724" y="-21963"/>
                  <a:pt x="1488041" y="30222"/>
                  <a:pt x="1576631" y="0"/>
                </a:cubicBezTo>
                <a:cubicBezTo>
                  <a:pt x="1665221" y="-30222"/>
                  <a:pt x="1820300" y="18895"/>
                  <a:pt x="1955050" y="0"/>
                </a:cubicBezTo>
                <a:cubicBezTo>
                  <a:pt x="2089800" y="-18895"/>
                  <a:pt x="2343863" y="47854"/>
                  <a:pt x="2723356" y="0"/>
                </a:cubicBezTo>
                <a:cubicBezTo>
                  <a:pt x="3102849" y="-47854"/>
                  <a:pt x="2985737" y="34851"/>
                  <a:pt x="3101775" y="0"/>
                </a:cubicBezTo>
                <a:cubicBezTo>
                  <a:pt x="3217813" y="-34851"/>
                  <a:pt x="3352573" y="34187"/>
                  <a:pt x="3480193" y="0"/>
                </a:cubicBezTo>
                <a:cubicBezTo>
                  <a:pt x="3607813" y="-34187"/>
                  <a:pt x="3886232" y="42776"/>
                  <a:pt x="4053556" y="0"/>
                </a:cubicBezTo>
                <a:cubicBezTo>
                  <a:pt x="4220880" y="-42776"/>
                  <a:pt x="4504491" y="11186"/>
                  <a:pt x="4626918" y="0"/>
                </a:cubicBezTo>
                <a:cubicBezTo>
                  <a:pt x="4749345" y="-11186"/>
                  <a:pt x="4818476" y="26135"/>
                  <a:pt x="5005337" y="0"/>
                </a:cubicBezTo>
                <a:cubicBezTo>
                  <a:pt x="5192198" y="-26135"/>
                  <a:pt x="5200593" y="14874"/>
                  <a:pt x="5383755" y="0"/>
                </a:cubicBezTo>
                <a:cubicBezTo>
                  <a:pt x="5566917" y="-14874"/>
                  <a:pt x="5967805" y="58610"/>
                  <a:pt x="6152061" y="0"/>
                </a:cubicBezTo>
                <a:cubicBezTo>
                  <a:pt x="6336317" y="-58610"/>
                  <a:pt x="6658440" y="23595"/>
                  <a:pt x="6822894" y="0"/>
                </a:cubicBezTo>
                <a:cubicBezTo>
                  <a:pt x="6987348" y="-23595"/>
                  <a:pt x="7151443" y="18042"/>
                  <a:pt x="7396256" y="0"/>
                </a:cubicBezTo>
                <a:cubicBezTo>
                  <a:pt x="7641069" y="-18042"/>
                  <a:pt x="7557644" y="348"/>
                  <a:pt x="7677204" y="0"/>
                </a:cubicBezTo>
                <a:cubicBezTo>
                  <a:pt x="7796764" y="-348"/>
                  <a:pt x="8146876" y="19860"/>
                  <a:pt x="8348037" y="0"/>
                </a:cubicBezTo>
                <a:cubicBezTo>
                  <a:pt x="8549198" y="-19860"/>
                  <a:pt x="8762402" y="52871"/>
                  <a:pt x="8921399" y="0"/>
                </a:cubicBezTo>
                <a:cubicBezTo>
                  <a:pt x="9080396" y="-52871"/>
                  <a:pt x="9302089" y="2811"/>
                  <a:pt x="9397290" y="0"/>
                </a:cubicBezTo>
                <a:cubicBezTo>
                  <a:pt x="9492491" y="-2811"/>
                  <a:pt x="9868653" y="39997"/>
                  <a:pt x="10091058" y="0"/>
                </a:cubicBezTo>
                <a:cubicBezTo>
                  <a:pt x="10133511" y="207376"/>
                  <a:pt x="10036055" y="307706"/>
                  <a:pt x="10091058" y="553957"/>
                </a:cubicBezTo>
                <a:cubicBezTo>
                  <a:pt x="9751593" y="643273"/>
                  <a:pt x="9686855" y="499385"/>
                  <a:pt x="9322753" y="553957"/>
                </a:cubicBezTo>
                <a:cubicBezTo>
                  <a:pt x="8958651" y="608529"/>
                  <a:pt x="8984493" y="545899"/>
                  <a:pt x="8846862" y="553957"/>
                </a:cubicBezTo>
                <a:cubicBezTo>
                  <a:pt x="8709231" y="562015"/>
                  <a:pt x="8273191" y="549812"/>
                  <a:pt x="8078557" y="553957"/>
                </a:cubicBezTo>
                <a:cubicBezTo>
                  <a:pt x="7883923" y="558102"/>
                  <a:pt x="7725477" y="534185"/>
                  <a:pt x="7407724" y="553957"/>
                </a:cubicBezTo>
                <a:cubicBezTo>
                  <a:pt x="7089971" y="573729"/>
                  <a:pt x="7208054" y="539559"/>
                  <a:pt x="7126776" y="553957"/>
                </a:cubicBezTo>
                <a:cubicBezTo>
                  <a:pt x="7045498" y="568355"/>
                  <a:pt x="6516896" y="491371"/>
                  <a:pt x="6358471" y="553957"/>
                </a:cubicBezTo>
                <a:cubicBezTo>
                  <a:pt x="6200046" y="616543"/>
                  <a:pt x="6144047" y="534228"/>
                  <a:pt x="5980052" y="553957"/>
                </a:cubicBezTo>
                <a:cubicBezTo>
                  <a:pt x="5816057" y="573686"/>
                  <a:pt x="5625999" y="497723"/>
                  <a:pt x="5504162" y="553957"/>
                </a:cubicBezTo>
                <a:cubicBezTo>
                  <a:pt x="5382325" y="610191"/>
                  <a:pt x="5125356" y="549559"/>
                  <a:pt x="4930799" y="553957"/>
                </a:cubicBezTo>
                <a:cubicBezTo>
                  <a:pt x="4736242" y="558355"/>
                  <a:pt x="4482537" y="491539"/>
                  <a:pt x="4162494" y="553957"/>
                </a:cubicBezTo>
                <a:cubicBezTo>
                  <a:pt x="3842452" y="616375"/>
                  <a:pt x="3759234" y="548693"/>
                  <a:pt x="3589132" y="553957"/>
                </a:cubicBezTo>
                <a:cubicBezTo>
                  <a:pt x="3419030" y="559221"/>
                  <a:pt x="3297856" y="536731"/>
                  <a:pt x="3210713" y="553957"/>
                </a:cubicBezTo>
                <a:cubicBezTo>
                  <a:pt x="3123570" y="571183"/>
                  <a:pt x="3013454" y="542639"/>
                  <a:pt x="2929766" y="553957"/>
                </a:cubicBezTo>
                <a:cubicBezTo>
                  <a:pt x="2846078" y="565275"/>
                  <a:pt x="2565442" y="513379"/>
                  <a:pt x="2453875" y="553957"/>
                </a:cubicBezTo>
                <a:cubicBezTo>
                  <a:pt x="2342308" y="594535"/>
                  <a:pt x="2081062" y="515785"/>
                  <a:pt x="1880513" y="553957"/>
                </a:cubicBezTo>
                <a:cubicBezTo>
                  <a:pt x="1679964" y="592129"/>
                  <a:pt x="1429202" y="523034"/>
                  <a:pt x="1307151" y="553957"/>
                </a:cubicBezTo>
                <a:cubicBezTo>
                  <a:pt x="1185100" y="584880"/>
                  <a:pt x="1087645" y="547760"/>
                  <a:pt x="1026204" y="553957"/>
                </a:cubicBezTo>
                <a:cubicBezTo>
                  <a:pt x="964763" y="560154"/>
                  <a:pt x="636306" y="495090"/>
                  <a:pt x="343903" y="553957"/>
                </a:cubicBezTo>
                <a:cubicBezTo>
                  <a:pt x="340719" y="495241"/>
                  <a:pt x="365057" y="451905"/>
                  <a:pt x="343903" y="372076"/>
                </a:cubicBezTo>
                <a:cubicBezTo>
                  <a:pt x="267079" y="372535"/>
                  <a:pt x="222835" y="359315"/>
                  <a:pt x="149375" y="372076"/>
                </a:cubicBezTo>
                <a:cubicBezTo>
                  <a:pt x="152425" y="387538"/>
                  <a:pt x="147047" y="405013"/>
                  <a:pt x="149375" y="416825"/>
                </a:cubicBezTo>
                <a:cubicBezTo>
                  <a:pt x="71228" y="374810"/>
                  <a:pt x="41800" y="312404"/>
                  <a:pt x="0" y="276979"/>
                </a:cubicBezTo>
                <a:close/>
              </a:path>
            </a:pathLst>
          </a:custGeom>
          <a:noFill/>
          <a:ln cap="flat" cmpd="sng" w="28575">
            <a:solidFill>
              <a:srgbClr val="CCAA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여러가지 기술들을 익히고 다른 분야에 대해서 배울 수 있었습니다.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9"/>
          <p:cNvSpPr/>
          <p:nvPr/>
        </p:nvSpPr>
        <p:spPr>
          <a:xfrm>
            <a:off x="1643745" y="5202515"/>
            <a:ext cx="10091058" cy="553957"/>
          </a:xfrm>
          <a:custGeom>
            <a:rect b="b" l="l" r="r" t="t"/>
            <a:pathLst>
              <a:path extrusionOk="0" h="553957" w="10091058">
                <a:moveTo>
                  <a:pt x="0" y="276979"/>
                </a:moveTo>
                <a:cubicBezTo>
                  <a:pt x="61634" y="211691"/>
                  <a:pt x="125235" y="177677"/>
                  <a:pt x="149375" y="137132"/>
                </a:cubicBezTo>
                <a:cubicBezTo>
                  <a:pt x="149786" y="153165"/>
                  <a:pt x="145492" y="163542"/>
                  <a:pt x="149375" y="181881"/>
                </a:cubicBezTo>
                <a:cubicBezTo>
                  <a:pt x="194480" y="165511"/>
                  <a:pt x="294846" y="190549"/>
                  <a:pt x="343903" y="181881"/>
                </a:cubicBezTo>
                <a:cubicBezTo>
                  <a:pt x="322212" y="93890"/>
                  <a:pt x="357410" y="37648"/>
                  <a:pt x="343903" y="0"/>
                </a:cubicBezTo>
                <a:cubicBezTo>
                  <a:pt x="565843" y="-22439"/>
                  <a:pt x="702557" y="4429"/>
                  <a:pt x="819794" y="0"/>
                </a:cubicBezTo>
                <a:cubicBezTo>
                  <a:pt x="937031" y="-4429"/>
                  <a:pt x="1136954" y="60395"/>
                  <a:pt x="1393156" y="0"/>
                </a:cubicBezTo>
                <a:cubicBezTo>
                  <a:pt x="1649358" y="-60395"/>
                  <a:pt x="1574614" y="26589"/>
                  <a:pt x="1674103" y="0"/>
                </a:cubicBezTo>
                <a:cubicBezTo>
                  <a:pt x="1773592" y="-26589"/>
                  <a:pt x="2068056" y="19428"/>
                  <a:pt x="2344937" y="0"/>
                </a:cubicBezTo>
                <a:cubicBezTo>
                  <a:pt x="2621818" y="-19428"/>
                  <a:pt x="2647539" y="42878"/>
                  <a:pt x="2723356" y="0"/>
                </a:cubicBezTo>
                <a:cubicBezTo>
                  <a:pt x="2799173" y="-42878"/>
                  <a:pt x="3232346" y="61066"/>
                  <a:pt x="3394189" y="0"/>
                </a:cubicBezTo>
                <a:cubicBezTo>
                  <a:pt x="3556032" y="-61066"/>
                  <a:pt x="3678171" y="34995"/>
                  <a:pt x="3870080" y="0"/>
                </a:cubicBezTo>
                <a:cubicBezTo>
                  <a:pt x="4061989" y="-34995"/>
                  <a:pt x="4242891" y="47886"/>
                  <a:pt x="4345970" y="0"/>
                </a:cubicBezTo>
                <a:cubicBezTo>
                  <a:pt x="4449049" y="-47886"/>
                  <a:pt x="4622042" y="32495"/>
                  <a:pt x="4724389" y="0"/>
                </a:cubicBezTo>
                <a:cubicBezTo>
                  <a:pt x="4826736" y="-32495"/>
                  <a:pt x="4904191" y="15212"/>
                  <a:pt x="5005337" y="0"/>
                </a:cubicBezTo>
                <a:cubicBezTo>
                  <a:pt x="5106483" y="-15212"/>
                  <a:pt x="5235225" y="19826"/>
                  <a:pt x="5383755" y="0"/>
                </a:cubicBezTo>
                <a:cubicBezTo>
                  <a:pt x="5532285" y="-19826"/>
                  <a:pt x="5695024" y="9003"/>
                  <a:pt x="5859646" y="0"/>
                </a:cubicBezTo>
                <a:cubicBezTo>
                  <a:pt x="6024268" y="-9003"/>
                  <a:pt x="6295620" y="72782"/>
                  <a:pt x="6530480" y="0"/>
                </a:cubicBezTo>
                <a:cubicBezTo>
                  <a:pt x="6765340" y="-72782"/>
                  <a:pt x="6679062" y="20399"/>
                  <a:pt x="6811427" y="0"/>
                </a:cubicBezTo>
                <a:cubicBezTo>
                  <a:pt x="6943792" y="-20399"/>
                  <a:pt x="7206013" y="66458"/>
                  <a:pt x="7384789" y="0"/>
                </a:cubicBezTo>
                <a:cubicBezTo>
                  <a:pt x="7563565" y="-66458"/>
                  <a:pt x="7620783" y="34120"/>
                  <a:pt x="7763208" y="0"/>
                </a:cubicBezTo>
                <a:cubicBezTo>
                  <a:pt x="7905633" y="-34120"/>
                  <a:pt x="8209689" y="8668"/>
                  <a:pt x="8434042" y="0"/>
                </a:cubicBezTo>
                <a:cubicBezTo>
                  <a:pt x="8658395" y="-8668"/>
                  <a:pt x="8826209" y="8914"/>
                  <a:pt x="9104875" y="0"/>
                </a:cubicBezTo>
                <a:cubicBezTo>
                  <a:pt x="9383541" y="-8914"/>
                  <a:pt x="9859788" y="92628"/>
                  <a:pt x="10091058" y="0"/>
                </a:cubicBezTo>
                <a:cubicBezTo>
                  <a:pt x="10110260" y="230944"/>
                  <a:pt x="10030004" y="407827"/>
                  <a:pt x="10091058" y="553957"/>
                </a:cubicBezTo>
                <a:cubicBezTo>
                  <a:pt x="10025425" y="559088"/>
                  <a:pt x="9915890" y="525252"/>
                  <a:pt x="9810111" y="553957"/>
                </a:cubicBezTo>
                <a:cubicBezTo>
                  <a:pt x="9704332" y="582662"/>
                  <a:pt x="9610140" y="511647"/>
                  <a:pt x="9431692" y="553957"/>
                </a:cubicBezTo>
                <a:cubicBezTo>
                  <a:pt x="9253244" y="596267"/>
                  <a:pt x="9143713" y="526107"/>
                  <a:pt x="8858330" y="553957"/>
                </a:cubicBezTo>
                <a:cubicBezTo>
                  <a:pt x="8572947" y="581807"/>
                  <a:pt x="8633331" y="543187"/>
                  <a:pt x="8479911" y="553957"/>
                </a:cubicBezTo>
                <a:cubicBezTo>
                  <a:pt x="8326491" y="564727"/>
                  <a:pt x="8164157" y="539372"/>
                  <a:pt x="8004020" y="553957"/>
                </a:cubicBezTo>
                <a:cubicBezTo>
                  <a:pt x="7843883" y="568542"/>
                  <a:pt x="7820041" y="539098"/>
                  <a:pt x="7723073" y="553957"/>
                </a:cubicBezTo>
                <a:cubicBezTo>
                  <a:pt x="7626105" y="568816"/>
                  <a:pt x="7452721" y="531481"/>
                  <a:pt x="7247182" y="553957"/>
                </a:cubicBezTo>
                <a:cubicBezTo>
                  <a:pt x="7041643" y="576433"/>
                  <a:pt x="6976659" y="510133"/>
                  <a:pt x="6868763" y="553957"/>
                </a:cubicBezTo>
                <a:cubicBezTo>
                  <a:pt x="6760867" y="597781"/>
                  <a:pt x="6270225" y="479741"/>
                  <a:pt x="6100458" y="553957"/>
                </a:cubicBezTo>
                <a:cubicBezTo>
                  <a:pt x="5930691" y="628173"/>
                  <a:pt x="5751906" y="524017"/>
                  <a:pt x="5527096" y="553957"/>
                </a:cubicBezTo>
                <a:cubicBezTo>
                  <a:pt x="5302286" y="583897"/>
                  <a:pt x="5329237" y="545971"/>
                  <a:pt x="5246149" y="553957"/>
                </a:cubicBezTo>
                <a:cubicBezTo>
                  <a:pt x="5163061" y="561943"/>
                  <a:pt x="4814852" y="547990"/>
                  <a:pt x="4477843" y="553957"/>
                </a:cubicBezTo>
                <a:cubicBezTo>
                  <a:pt x="4140834" y="559924"/>
                  <a:pt x="4200896" y="506773"/>
                  <a:pt x="4001953" y="553957"/>
                </a:cubicBezTo>
                <a:cubicBezTo>
                  <a:pt x="3803010" y="601141"/>
                  <a:pt x="3399818" y="470341"/>
                  <a:pt x="3233648" y="553957"/>
                </a:cubicBezTo>
                <a:cubicBezTo>
                  <a:pt x="3067479" y="637573"/>
                  <a:pt x="2731092" y="506419"/>
                  <a:pt x="2562814" y="553957"/>
                </a:cubicBezTo>
                <a:cubicBezTo>
                  <a:pt x="2394536" y="601495"/>
                  <a:pt x="2412904" y="550189"/>
                  <a:pt x="2281867" y="553957"/>
                </a:cubicBezTo>
                <a:cubicBezTo>
                  <a:pt x="2150830" y="557725"/>
                  <a:pt x="1963901" y="526308"/>
                  <a:pt x="1708505" y="553957"/>
                </a:cubicBezTo>
                <a:cubicBezTo>
                  <a:pt x="1453109" y="581606"/>
                  <a:pt x="1359011" y="531299"/>
                  <a:pt x="1135143" y="553957"/>
                </a:cubicBezTo>
                <a:cubicBezTo>
                  <a:pt x="911275" y="576615"/>
                  <a:pt x="580965" y="525126"/>
                  <a:pt x="343903" y="553957"/>
                </a:cubicBezTo>
                <a:cubicBezTo>
                  <a:pt x="324925" y="476017"/>
                  <a:pt x="353851" y="414727"/>
                  <a:pt x="343903" y="372076"/>
                </a:cubicBezTo>
                <a:cubicBezTo>
                  <a:pt x="301286" y="377392"/>
                  <a:pt x="225687" y="361018"/>
                  <a:pt x="149375" y="372076"/>
                </a:cubicBezTo>
                <a:cubicBezTo>
                  <a:pt x="151760" y="385937"/>
                  <a:pt x="147420" y="398693"/>
                  <a:pt x="149375" y="416825"/>
                </a:cubicBezTo>
                <a:cubicBezTo>
                  <a:pt x="103678" y="380681"/>
                  <a:pt x="48054" y="293530"/>
                  <a:pt x="0" y="276979"/>
                </a:cubicBezTo>
                <a:close/>
              </a:path>
            </a:pathLst>
          </a:custGeom>
          <a:noFill/>
          <a:ln cap="flat" cmpd="sng" w="28575">
            <a:solidFill>
              <a:srgbClr val="CCAA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기초적인 분류, 예측 모델이 아니라 더 실용적으로 사용할 수 있는 모델을 만들어 볼 수 있어서 좋았고 정확도 향상을 위해 다른 방식의 전처리를 시도해 본 점도 신선했습니다.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9"/>
          <p:cNvSpPr/>
          <p:nvPr/>
        </p:nvSpPr>
        <p:spPr>
          <a:xfrm>
            <a:off x="1643745" y="5945976"/>
            <a:ext cx="10091058" cy="553957"/>
          </a:xfrm>
          <a:custGeom>
            <a:rect b="b" l="l" r="r" t="t"/>
            <a:pathLst>
              <a:path extrusionOk="0" h="553957" w="10091058">
                <a:moveTo>
                  <a:pt x="0" y="276979"/>
                </a:moveTo>
                <a:cubicBezTo>
                  <a:pt x="56841" y="210214"/>
                  <a:pt x="109998" y="191772"/>
                  <a:pt x="149375" y="137132"/>
                </a:cubicBezTo>
                <a:cubicBezTo>
                  <a:pt x="151431" y="156848"/>
                  <a:pt x="145474" y="169399"/>
                  <a:pt x="149375" y="181881"/>
                </a:cubicBezTo>
                <a:cubicBezTo>
                  <a:pt x="241951" y="171321"/>
                  <a:pt x="292506" y="187005"/>
                  <a:pt x="343903" y="181881"/>
                </a:cubicBezTo>
                <a:cubicBezTo>
                  <a:pt x="337613" y="109747"/>
                  <a:pt x="347208" y="40653"/>
                  <a:pt x="343903" y="0"/>
                </a:cubicBezTo>
                <a:cubicBezTo>
                  <a:pt x="533481" y="-9202"/>
                  <a:pt x="606422" y="26107"/>
                  <a:pt x="819794" y="0"/>
                </a:cubicBezTo>
                <a:cubicBezTo>
                  <a:pt x="1033166" y="-26107"/>
                  <a:pt x="1164957" y="52054"/>
                  <a:pt x="1490627" y="0"/>
                </a:cubicBezTo>
                <a:cubicBezTo>
                  <a:pt x="1816297" y="-52054"/>
                  <a:pt x="1670839" y="22163"/>
                  <a:pt x="1771575" y="0"/>
                </a:cubicBezTo>
                <a:cubicBezTo>
                  <a:pt x="1872311" y="-22163"/>
                  <a:pt x="2026010" y="27200"/>
                  <a:pt x="2149993" y="0"/>
                </a:cubicBezTo>
                <a:cubicBezTo>
                  <a:pt x="2273976" y="-27200"/>
                  <a:pt x="2484212" y="48992"/>
                  <a:pt x="2723356" y="0"/>
                </a:cubicBezTo>
                <a:cubicBezTo>
                  <a:pt x="2962500" y="-48992"/>
                  <a:pt x="3004938" y="1210"/>
                  <a:pt x="3199246" y="0"/>
                </a:cubicBezTo>
                <a:cubicBezTo>
                  <a:pt x="3393554" y="-1210"/>
                  <a:pt x="3342669" y="1139"/>
                  <a:pt x="3480193" y="0"/>
                </a:cubicBezTo>
                <a:cubicBezTo>
                  <a:pt x="3617717" y="-1139"/>
                  <a:pt x="3792079" y="65951"/>
                  <a:pt x="4053556" y="0"/>
                </a:cubicBezTo>
                <a:cubicBezTo>
                  <a:pt x="4315033" y="-65951"/>
                  <a:pt x="4417550" y="24615"/>
                  <a:pt x="4529446" y="0"/>
                </a:cubicBezTo>
                <a:cubicBezTo>
                  <a:pt x="4641342" y="-24615"/>
                  <a:pt x="4737596" y="34370"/>
                  <a:pt x="4907865" y="0"/>
                </a:cubicBezTo>
                <a:cubicBezTo>
                  <a:pt x="5078134" y="-34370"/>
                  <a:pt x="5283309" y="38142"/>
                  <a:pt x="5383755" y="0"/>
                </a:cubicBezTo>
                <a:cubicBezTo>
                  <a:pt x="5484201" y="-38142"/>
                  <a:pt x="5814607" y="66118"/>
                  <a:pt x="5957118" y="0"/>
                </a:cubicBezTo>
                <a:cubicBezTo>
                  <a:pt x="6099629" y="-66118"/>
                  <a:pt x="6225501" y="44415"/>
                  <a:pt x="6433008" y="0"/>
                </a:cubicBezTo>
                <a:cubicBezTo>
                  <a:pt x="6640515" y="-44415"/>
                  <a:pt x="6594211" y="3072"/>
                  <a:pt x="6713955" y="0"/>
                </a:cubicBezTo>
                <a:cubicBezTo>
                  <a:pt x="6833699" y="-3072"/>
                  <a:pt x="6882703" y="31051"/>
                  <a:pt x="6994903" y="0"/>
                </a:cubicBezTo>
                <a:cubicBezTo>
                  <a:pt x="7107103" y="-31051"/>
                  <a:pt x="7327737" y="16196"/>
                  <a:pt x="7568265" y="0"/>
                </a:cubicBezTo>
                <a:cubicBezTo>
                  <a:pt x="7808793" y="-16196"/>
                  <a:pt x="7972938" y="14028"/>
                  <a:pt x="8336570" y="0"/>
                </a:cubicBezTo>
                <a:cubicBezTo>
                  <a:pt x="8700203" y="-14028"/>
                  <a:pt x="8537832" y="23316"/>
                  <a:pt x="8714989" y="0"/>
                </a:cubicBezTo>
                <a:cubicBezTo>
                  <a:pt x="8892146" y="-23316"/>
                  <a:pt x="9197764" y="18057"/>
                  <a:pt x="9483294" y="0"/>
                </a:cubicBezTo>
                <a:cubicBezTo>
                  <a:pt x="9768824" y="-18057"/>
                  <a:pt x="9893681" y="59012"/>
                  <a:pt x="10091058" y="0"/>
                </a:cubicBezTo>
                <a:cubicBezTo>
                  <a:pt x="10107757" y="112313"/>
                  <a:pt x="10045345" y="436014"/>
                  <a:pt x="10091058" y="553957"/>
                </a:cubicBezTo>
                <a:cubicBezTo>
                  <a:pt x="9967755" y="557830"/>
                  <a:pt x="9709604" y="529791"/>
                  <a:pt x="9517696" y="553957"/>
                </a:cubicBezTo>
                <a:cubicBezTo>
                  <a:pt x="9325788" y="578123"/>
                  <a:pt x="9090393" y="498886"/>
                  <a:pt x="8944334" y="553957"/>
                </a:cubicBezTo>
                <a:cubicBezTo>
                  <a:pt x="8798275" y="609028"/>
                  <a:pt x="8776230" y="535100"/>
                  <a:pt x="8663386" y="553957"/>
                </a:cubicBezTo>
                <a:cubicBezTo>
                  <a:pt x="8550542" y="572814"/>
                  <a:pt x="8506616" y="533167"/>
                  <a:pt x="8382439" y="553957"/>
                </a:cubicBezTo>
                <a:cubicBezTo>
                  <a:pt x="8258262" y="574747"/>
                  <a:pt x="8125492" y="533706"/>
                  <a:pt x="7906549" y="553957"/>
                </a:cubicBezTo>
                <a:cubicBezTo>
                  <a:pt x="7687606" y="574208"/>
                  <a:pt x="7500683" y="528535"/>
                  <a:pt x="7333186" y="553957"/>
                </a:cubicBezTo>
                <a:cubicBezTo>
                  <a:pt x="7165689" y="579379"/>
                  <a:pt x="7021785" y="515263"/>
                  <a:pt x="6759824" y="553957"/>
                </a:cubicBezTo>
                <a:cubicBezTo>
                  <a:pt x="6497863" y="592651"/>
                  <a:pt x="6241306" y="473723"/>
                  <a:pt x="6088991" y="553957"/>
                </a:cubicBezTo>
                <a:cubicBezTo>
                  <a:pt x="5936676" y="634191"/>
                  <a:pt x="5861667" y="513285"/>
                  <a:pt x="5710572" y="553957"/>
                </a:cubicBezTo>
                <a:cubicBezTo>
                  <a:pt x="5559477" y="594629"/>
                  <a:pt x="5461412" y="526097"/>
                  <a:pt x="5234681" y="553957"/>
                </a:cubicBezTo>
                <a:cubicBezTo>
                  <a:pt x="5007950" y="581817"/>
                  <a:pt x="5067094" y="527664"/>
                  <a:pt x="4953734" y="553957"/>
                </a:cubicBezTo>
                <a:cubicBezTo>
                  <a:pt x="4840374" y="580250"/>
                  <a:pt x="4801872" y="523520"/>
                  <a:pt x="4672787" y="553957"/>
                </a:cubicBezTo>
                <a:cubicBezTo>
                  <a:pt x="4543702" y="584394"/>
                  <a:pt x="4235187" y="548191"/>
                  <a:pt x="4099424" y="553957"/>
                </a:cubicBezTo>
                <a:cubicBezTo>
                  <a:pt x="3963661" y="559723"/>
                  <a:pt x="3815320" y="531643"/>
                  <a:pt x="3721006" y="553957"/>
                </a:cubicBezTo>
                <a:cubicBezTo>
                  <a:pt x="3626692" y="576271"/>
                  <a:pt x="3360524" y="506171"/>
                  <a:pt x="3245115" y="553957"/>
                </a:cubicBezTo>
                <a:cubicBezTo>
                  <a:pt x="3129706" y="601743"/>
                  <a:pt x="2940715" y="549181"/>
                  <a:pt x="2671753" y="553957"/>
                </a:cubicBezTo>
                <a:cubicBezTo>
                  <a:pt x="2402791" y="558733"/>
                  <a:pt x="2447348" y="553536"/>
                  <a:pt x="2390806" y="553957"/>
                </a:cubicBezTo>
                <a:cubicBezTo>
                  <a:pt x="2334264" y="554378"/>
                  <a:pt x="1982536" y="485925"/>
                  <a:pt x="1719972" y="553957"/>
                </a:cubicBezTo>
                <a:cubicBezTo>
                  <a:pt x="1457408" y="621989"/>
                  <a:pt x="1276501" y="476991"/>
                  <a:pt x="951667" y="553957"/>
                </a:cubicBezTo>
                <a:cubicBezTo>
                  <a:pt x="626833" y="630923"/>
                  <a:pt x="625803" y="495438"/>
                  <a:pt x="343903" y="553957"/>
                </a:cubicBezTo>
                <a:cubicBezTo>
                  <a:pt x="323398" y="494290"/>
                  <a:pt x="363197" y="458864"/>
                  <a:pt x="343903" y="372076"/>
                </a:cubicBezTo>
                <a:cubicBezTo>
                  <a:pt x="298916" y="373809"/>
                  <a:pt x="200906" y="352200"/>
                  <a:pt x="149375" y="372076"/>
                </a:cubicBezTo>
                <a:cubicBezTo>
                  <a:pt x="152063" y="383234"/>
                  <a:pt x="147335" y="405767"/>
                  <a:pt x="149375" y="416825"/>
                </a:cubicBezTo>
                <a:cubicBezTo>
                  <a:pt x="92780" y="397365"/>
                  <a:pt x="76956" y="329352"/>
                  <a:pt x="0" y="276979"/>
                </a:cubicBezTo>
                <a:close/>
              </a:path>
            </a:pathLst>
          </a:custGeom>
          <a:noFill/>
          <a:ln cap="flat" cmpd="sng" w="28575">
            <a:solidFill>
              <a:srgbClr val="CCAA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분야가 다른 팀원들과 협업하며 실무에서의 소통 과정을 간접적으로 느껴볼 수 있었던 소중한 경험이었습니다.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9"/>
          <p:cNvSpPr/>
          <p:nvPr/>
        </p:nvSpPr>
        <p:spPr>
          <a:xfrm>
            <a:off x="0" y="254188"/>
            <a:ext cx="5074024" cy="914400"/>
          </a:xfrm>
          <a:prstGeom prst="homePlate">
            <a:avLst>
              <a:gd fmla="val 50000" name="adj"/>
            </a:avLst>
          </a:prstGeom>
          <a:solidFill>
            <a:srgbClr val="EEE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CA6ABC"/>
                </a:solidFill>
                <a:latin typeface="Arial"/>
                <a:ea typeface="Arial"/>
                <a:cs typeface="Arial"/>
                <a:sym typeface="Arial"/>
              </a:rPr>
              <a:t>팀원 별 느낀점</a:t>
            </a:r>
            <a:endParaRPr b="1" sz="2800">
              <a:solidFill>
                <a:srgbClr val="CA6AB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1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1273625" y="1520775"/>
            <a:ext cx="9941222" cy="3816449"/>
          </a:xfrm>
          <a:custGeom>
            <a:rect b="b" l="l" r="r" t="t"/>
            <a:pathLst>
              <a:path extrusionOk="0" fill="none" h="3816449" w="9941222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extrusionOk="0" h="3816449" w="9941222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" name="Google Shape;125;p3"/>
          <p:cNvGrpSpPr/>
          <p:nvPr/>
        </p:nvGrpSpPr>
        <p:grpSpPr>
          <a:xfrm flipH="1">
            <a:off x="443100" y="35859"/>
            <a:ext cx="5487400" cy="5567770"/>
            <a:chOff x="-1435871" y="0"/>
            <a:chExt cx="5835028" cy="5567770"/>
          </a:xfrm>
        </p:grpSpPr>
        <p:sp>
          <p:nvSpPr>
            <p:cNvPr id="126" name="Google Shape;126;p3"/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fmla="val 49059" name="adj"/>
              </a:avLst>
            </a:prstGeom>
            <a:gradFill>
              <a:gsLst>
                <a:gs pos="0">
                  <a:srgbClr val="FFF8E5">
                    <a:alpha val="0"/>
                  </a:srgbClr>
                </a:gs>
                <a:gs pos="100000">
                  <a:srgbClr val="FFD966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7" name="Google Shape;12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3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1. 프로젝트 선정 배경</a:t>
            </a:r>
            <a:endParaRPr sz="4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1FF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/>
          <p:nvPr/>
        </p:nvSpPr>
        <p:spPr>
          <a:xfrm>
            <a:off x="3317781" y="351191"/>
            <a:ext cx="5556437" cy="1665868"/>
          </a:xfrm>
          <a:custGeom>
            <a:rect b="b" l="l" r="r" t="t"/>
            <a:pathLst>
              <a:path extrusionOk="0" fill="none" h="1665868" w="5556437">
                <a:moveTo>
                  <a:pt x="0" y="305337"/>
                </a:moveTo>
                <a:cubicBezTo>
                  <a:pt x="702" y="155701"/>
                  <a:pt x="137889" y="1988"/>
                  <a:pt x="305337" y="0"/>
                </a:cubicBezTo>
                <a:cubicBezTo>
                  <a:pt x="2393239" y="72427"/>
                  <a:pt x="4067975" y="61419"/>
                  <a:pt x="5251100" y="0"/>
                </a:cubicBezTo>
                <a:cubicBezTo>
                  <a:pt x="5419371" y="-2490"/>
                  <a:pt x="5529885" y="128673"/>
                  <a:pt x="5556437" y="305337"/>
                </a:cubicBezTo>
                <a:cubicBezTo>
                  <a:pt x="5466860" y="601624"/>
                  <a:pt x="5620880" y="984087"/>
                  <a:pt x="5556437" y="1360531"/>
                </a:cubicBezTo>
                <a:cubicBezTo>
                  <a:pt x="5556848" y="1527077"/>
                  <a:pt x="5403030" y="1647144"/>
                  <a:pt x="5251100" y="1665868"/>
                </a:cubicBezTo>
                <a:cubicBezTo>
                  <a:pt x="4421377" y="1695695"/>
                  <a:pt x="2061945" y="1586562"/>
                  <a:pt x="305337" y="1665868"/>
                </a:cubicBezTo>
                <a:cubicBezTo>
                  <a:pt x="141676" y="1665306"/>
                  <a:pt x="-30516" y="1535198"/>
                  <a:pt x="0" y="1360531"/>
                </a:cubicBezTo>
                <a:cubicBezTo>
                  <a:pt x="-41130" y="1112918"/>
                  <a:pt x="64698" y="822284"/>
                  <a:pt x="0" y="305337"/>
                </a:cubicBezTo>
                <a:close/>
              </a:path>
              <a:path extrusionOk="0" h="1665868" w="5556437">
                <a:moveTo>
                  <a:pt x="0" y="305337"/>
                </a:moveTo>
                <a:cubicBezTo>
                  <a:pt x="30164" y="144926"/>
                  <a:pt x="145382" y="18080"/>
                  <a:pt x="305337" y="0"/>
                </a:cubicBezTo>
                <a:cubicBezTo>
                  <a:pt x="922117" y="123000"/>
                  <a:pt x="3891012" y="-96860"/>
                  <a:pt x="5251100" y="0"/>
                </a:cubicBezTo>
                <a:cubicBezTo>
                  <a:pt x="5405937" y="-10514"/>
                  <a:pt x="5569217" y="110940"/>
                  <a:pt x="5556437" y="305337"/>
                </a:cubicBezTo>
                <a:cubicBezTo>
                  <a:pt x="5495813" y="678136"/>
                  <a:pt x="5498953" y="1027047"/>
                  <a:pt x="5556437" y="1360531"/>
                </a:cubicBezTo>
                <a:cubicBezTo>
                  <a:pt x="5554350" y="1529920"/>
                  <a:pt x="5388655" y="1660782"/>
                  <a:pt x="5251100" y="1665868"/>
                </a:cubicBezTo>
                <a:cubicBezTo>
                  <a:pt x="4426477" y="1505161"/>
                  <a:pt x="2702416" y="1705535"/>
                  <a:pt x="305337" y="1665868"/>
                </a:cubicBezTo>
                <a:cubicBezTo>
                  <a:pt x="116815" y="1661851"/>
                  <a:pt x="-25921" y="1517421"/>
                  <a:pt x="0" y="1360531"/>
                </a:cubicBezTo>
                <a:cubicBezTo>
                  <a:pt x="-31853" y="864633"/>
                  <a:pt x="57674" y="755538"/>
                  <a:pt x="0" y="305337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30"/>
          <p:cNvSpPr/>
          <p:nvPr/>
        </p:nvSpPr>
        <p:spPr>
          <a:xfrm>
            <a:off x="3522749" y="465461"/>
            <a:ext cx="5146499" cy="120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/>
          </a:p>
        </p:txBody>
      </p:sp>
      <p:pic>
        <p:nvPicPr>
          <p:cNvPr id="602" name="Google Shape;6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3280" y="2666810"/>
            <a:ext cx="4965436" cy="3725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" name="Google Shape;603;p30"/>
          <p:cNvGrpSpPr/>
          <p:nvPr/>
        </p:nvGrpSpPr>
        <p:grpSpPr>
          <a:xfrm flipH="1">
            <a:off x="-80776" y="-36369"/>
            <a:ext cx="5487400" cy="5567770"/>
            <a:chOff x="-1435871" y="0"/>
            <a:chExt cx="5835028" cy="5567770"/>
          </a:xfrm>
        </p:grpSpPr>
        <p:sp>
          <p:nvSpPr>
            <p:cNvPr id="604" name="Google Shape;604;p30"/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fmla="val 49059" name="adj"/>
              </a:avLst>
            </a:prstGeom>
            <a:gradFill>
              <a:gsLst>
                <a:gs pos="0">
                  <a:srgbClr val="FFF8E5">
                    <a:alpha val="0"/>
                  </a:srgbClr>
                </a:gs>
                <a:gs pos="100000">
                  <a:srgbClr val="FFD966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5" name="Google Shape;60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30"/>
          <p:cNvGrpSpPr/>
          <p:nvPr/>
        </p:nvGrpSpPr>
        <p:grpSpPr>
          <a:xfrm>
            <a:off x="6471382" y="-149162"/>
            <a:ext cx="5717647" cy="5567770"/>
            <a:chOff x="-1435871" y="0"/>
            <a:chExt cx="5835028" cy="5567770"/>
          </a:xfrm>
        </p:grpSpPr>
        <p:sp>
          <p:nvSpPr>
            <p:cNvPr id="607" name="Google Shape;607;p30"/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fmla="val 49059" name="adj"/>
              </a:avLst>
            </a:prstGeom>
            <a:gradFill>
              <a:gsLst>
                <a:gs pos="0">
                  <a:srgbClr val="FFF8E5">
                    <a:alpha val="0"/>
                  </a:srgbClr>
                </a:gs>
                <a:gs pos="100000">
                  <a:srgbClr val="FFD966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8" name="Google Shape;608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30"/>
          <p:cNvGrpSpPr/>
          <p:nvPr/>
        </p:nvGrpSpPr>
        <p:grpSpPr>
          <a:xfrm flipH="1" rot="-3072960">
            <a:off x="40037" y="3150032"/>
            <a:ext cx="5487400" cy="5567770"/>
            <a:chOff x="-1435871" y="0"/>
            <a:chExt cx="5835028" cy="5567770"/>
          </a:xfrm>
        </p:grpSpPr>
        <p:sp>
          <p:nvSpPr>
            <p:cNvPr id="610" name="Google Shape;610;p30"/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fmla="val 49059" name="adj"/>
              </a:avLst>
            </a:prstGeom>
            <a:gradFill>
              <a:gsLst>
                <a:gs pos="0">
                  <a:srgbClr val="FFF8E5">
                    <a:alpha val="0"/>
                  </a:srgbClr>
                </a:gs>
                <a:gs pos="100000">
                  <a:srgbClr val="FFD966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11" name="Google Shape;611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30"/>
          <p:cNvGrpSpPr/>
          <p:nvPr/>
        </p:nvGrpSpPr>
        <p:grpSpPr>
          <a:xfrm rot="2910906">
            <a:off x="6471382" y="2924446"/>
            <a:ext cx="5717648" cy="5567770"/>
            <a:chOff x="-1435871" y="0"/>
            <a:chExt cx="5835028" cy="5567770"/>
          </a:xfrm>
        </p:grpSpPr>
        <p:sp>
          <p:nvSpPr>
            <p:cNvPr id="613" name="Google Shape;613;p30"/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fmla="val 49059" name="adj"/>
              </a:avLst>
            </a:prstGeom>
            <a:gradFill>
              <a:gsLst>
                <a:gs pos="0">
                  <a:srgbClr val="FFF8E5">
                    <a:alpha val="0"/>
                  </a:srgbClr>
                </a:gs>
                <a:gs pos="100000">
                  <a:srgbClr val="FFD966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14" name="Google Shape;61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875" y="3770207"/>
            <a:ext cx="109061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944" y="1759152"/>
            <a:ext cx="7264400" cy="9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712" y="4856595"/>
            <a:ext cx="101917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95725">
            <a:off x="607598" y="2481572"/>
            <a:ext cx="635317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271712" y="616579"/>
            <a:ext cx="29365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735B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주제 배경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4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39" name="Google Shape;139;p4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1" name="Google Shape;141;p4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142" name="Google Shape;142;p4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828" y="2752165"/>
            <a:ext cx="4386526" cy="385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 b="1291" l="25097" r="21499" t="9330"/>
          <a:stretch/>
        </p:blipFill>
        <p:spPr>
          <a:xfrm>
            <a:off x="7133684" y="3048000"/>
            <a:ext cx="4070497" cy="3406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/>
          <p:nvPr/>
        </p:nvSpPr>
        <p:spPr>
          <a:xfrm>
            <a:off x="1580253" y="1683310"/>
            <a:ext cx="3439675" cy="96439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범죄 발생의 </a:t>
            </a:r>
            <a:r>
              <a:rPr b="1" lang="ko-KR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26%</a:t>
            </a:r>
            <a:r>
              <a:rPr b="1" lang="ko-KR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 거주지에서 일어난 범죄</a:t>
            </a:r>
            <a:endParaRPr b="1"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6280213" y="1682096"/>
            <a:ext cx="4540185" cy="96439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절도가 일어난 상황 중 </a:t>
            </a:r>
            <a:r>
              <a:rPr b="1" lang="ko-KR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빈집 절도</a:t>
            </a:r>
            <a:r>
              <a:rPr b="1" lang="ko-KR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 가장 높음</a:t>
            </a:r>
            <a:endParaRPr b="1"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 b="0" l="87505" r="0" t="14835"/>
          <a:stretch/>
        </p:blipFill>
        <p:spPr>
          <a:xfrm>
            <a:off x="10230380" y="3209365"/>
            <a:ext cx="854792" cy="266251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271712" y="616579"/>
            <a:ext cx="29365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735B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주제 배경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5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55" name="Google Shape;155;p5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7" name="Google Shape;157;p5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158" name="Google Shape;158;p5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145" y="2691167"/>
            <a:ext cx="9027709" cy="376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4351765" y="1501490"/>
            <a:ext cx="3488467" cy="67706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주로 </a:t>
            </a:r>
            <a:r>
              <a:rPr b="1" lang="ko-KR" sz="2800">
                <a:solidFill>
                  <a:srgbClr val="1F77B4"/>
                </a:solidFill>
                <a:latin typeface="Arial"/>
                <a:ea typeface="Arial"/>
                <a:cs typeface="Arial"/>
                <a:sym typeface="Arial"/>
              </a:rPr>
              <a:t>출입문</a:t>
            </a: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통해 침입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41797" y="6460827"/>
            <a:ext cx="4000000" cy="6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sz="1067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데이터 출처 : 경찰청 범죄 통계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6"/>
          <p:cNvCxnSpPr>
            <a:stCxn id="164" idx="3"/>
            <a:endCxn id="165" idx="3"/>
          </p:cNvCxnSpPr>
          <p:nvPr/>
        </p:nvCxnSpPr>
        <p:spPr>
          <a:xfrm rot="10800000">
            <a:off x="7840254" y="1839997"/>
            <a:ext cx="2769600" cy="2736000"/>
          </a:xfrm>
          <a:prstGeom prst="bentConnector3">
            <a:avLst>
              <a:gd fmla="val -8254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8" name="Google Shape;168;p6"/>
          <p:cNvSpPr txBox="1"/>
          <p:nvPr/>
        </p:nvSpPr>
        <p:spPr>
          <a:xfrm>
            <a:off x="271712" y="616579"/>
            <a:ext cx="29365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735B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주제 배경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6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70" name="Google Shape;170;p6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2" name="Google Shape;172;p6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173" name="Google Shape;173;p6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>
            <a:off x="1945385" y="3692014"/>
            <a:ext cx="6312309" cy="3165987"/>
            <a:chOff x="334298" y="3692013"/>
            <a:chExt cx="6312309" cy="3165987"/>
          </a:xfrm>
        </p:grpSpPr>
        <p:sp>
          <p:nvSpPr>
            <p:cNvPr id="180" name="Google Shape;180;p7"/>
            <p:cNvSpPr/>
            <p:nvPr/>
          </p:nvSpPr>
          <p:spPr>
            <a:xfrm>
              <a:off x="1641987" y="3692013"/>
              <a:ext cx="5004620" cy="3165987"/>
            </a:xfrm>
            <a:prstGeom prst="parallelogram">
              <a:avLst>
                <a:gd fmla="val 116903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34298" y="3692013"/>
              <a:ext cx="6012426" cy="3165987"/>
            </a:xfrm>
            <a:prstGeom prst="parallelogram">
              <a:avLst>
                <a:gd fmla="val 157276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138084" y="3692013"/>
              <a:ext cx="5508523" cy="3165987"/>
            </a:xfrm>
            <a:prstGeom prst="parallelogram">
              <a:avLst>
                <a:gd fmla="val 157276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6920044" y="1130301"/>
            <a:ext cx="2819042" cy="2561713"/>
            <a:chOff x="5308958" y="1130300"/>
            <a:chExt cx="2819042" cy="2561713"/>
          </a:xfrm>
        </p:grpSpPr>
        <p:sp>
          <p:nvSpPr>
            <p:cNvPr id="184" name="Google Shape;184;p7"/>
            <p:cNvSpPr/>
            <p:nvPr/>
          </p:nvSpPr>
          <p:spPr>
            <a:xfrm>
              <a:off x="5308958" y="1130300"/>
              <a:ext cx="2819041" cy="2561713"/>
            </a:xfrm>
            <a:prstGeom prst="parallelogram">
              <a:avLst>
                <a:gd fmla="val 7431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740990" y="1130300"/>
              <a:ext cx="2387010" cy="2561713"/>
            </a:xfrm>
            <a:prstGeom prst="parallelogram">
              <a:avLst>
                <a:gd fmla="val 6261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6" name="Google Shape;186;p7"/>
          <p:cNvSpPr/>
          <p:nvPr/>
        </p:nvSpPr>
        <p:spPr>
          <a:xfrm>
            <a:off x="8456681" y="342900"/>
            <a:ext cx="1511300" cy="901700"/>
          </a:xfrm>
          <a:prstGeom prst="triangle">
            <a:avLst>
              <a:gd fmla="val 7437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271712" y="616579"/>
            <a:ext cx="29365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735B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주제 배경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7126131" y="3520741"/>
            <a:ext cx="5255858" cy="116951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전국 1인가구 수 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매년 증가</a:t>
            </a: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하는 추세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740" y="2199613"/>
            <a:ext cx="6476332" cy="41827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grpSp>
        <p:nvGrpSpPr>
          <p:cNvPr id="190" name="Google Shape;190;p7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191" name="Google Shape;191;p7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3" name="Google Shape;193;p7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194" name="Google Shape;194;p7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/>
          <p:nvPr/>
        </p:nvSpPr>
        <p:spPr>
          <a:xfrm>
            <a:off x="8160745" y="2013573"/>
            <a:ext cx="3567600" cy="4167600"/>
          </a:xfrm>
          <a:prstGeom prst="roundRect">
            <a:avLst>
              <a:gd fmla="val 2853" name="adj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193" y="2499042"/>
            <a:ext cx="3490480" cy="23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2722" y="3058389"/>
            <a:ext cx="1487727" cy="134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569" y="2991981"/>
            <a:ext cx="1487727" cy="134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94452" y="2422841"/>
            <a:ext cx="1892564" cy="171514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/>
          <p:nvPr/>
        </p:nvSpPr>
        <p:spPr>
          <a:xfrm>
            <a:off x="5646993" y="3710244"/>
            <a:ext cx="2309387" cy="3594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3333" y="3493207"/>
            <a:ext cx="875599" cy="79351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/>
          <p:nvPr/>
        </p:nvSpPr>
        <p:spPr>
          <a:xfrm>
            <a:off x="3150879" y="4647812"/>
            <a:ext cx="2309200" cy="41037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11446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얼굴인식 및 분석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8160746" y="5595011"/>
            <a:ext cx="37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253992" lvl="0" marL="495453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우리동네 안전 사고 정보 확인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9055415" y="4770606"/>
            <a:ext cx="166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258227" lvl="0" marL="35999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긴급출동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534269" y="2618561"/>
            <a:ext cx="2204000" cy="2542800"/>
          </a:xfrm>
          <a:custGeom>
            <a:rect b="b" l="l" r="r" t="t"/>
            <a:pathLst>
              <a:path extrusionOk="0" h="2542800" w="2204000">
                <a:moveTo>
                  <a:pt x="0" y="86441"/>
                </a:moveTo>
                <a:cubicBezTo>
                  <a:pt x="-5904" y="30069"/>
                  <a:pt x="37142" y="7505"/>
                  <a:pt x="86441" y="0"/>
                </a:cubicBezTo>
                <a:cubicBezTo>
                  <a:pt x="308387" y="28028"/>
                  <a:pt x="459838" y="23563"/>
                  <a:pt x="702547" y="0"/>
                </a:cubicBezTo>
                <a:cubicBezTo>
                  <a:pt x="945256" y="-23563"/>
                  <a:pt x="1067704" y="-13357"/>
                  <a:pt x="1359275" y="0"/>
                </a:cubicBezTo>
                <a:cubicBezTo>
                  <a:pt x="1650846" y="13357"/>
                  <a:pt x="1839554" y="-5717"/>
                  <a:pt x="2117559" y="0"/>
                </a:cubicBezTo>
                <a:cubicBezTo>
                  <a:pt x="2163127" y="-178"/>
                  <a:pt x="2199852" y="28710"/>
                  <a:pt x="2204000" y="86441"/>
                </a:cubicBezTo>
                <a:cubicBezTo>
                  <a:pt x="2195554" y="332532"/>
                  <a:pt x="2186268" y="485720"/>
                  <a:pt x="2204000" y="702620"/>
                </a:cubicBezTo>
                <a:cubicBezTo>
                  <a:pt x="2221732" y="919520"/>
                  <a:pt x="2190121" y="1122307"/>
                  <a:pt x="2204000" y="1247701"/>
                </a:cubicBezTo>
                <a:cubicBezTo>
                  <a:pt x="2217879" y="1373095"/>
                  <a:pt x="2204031" y="1672582"/>
                  <a:pt x="2204000" y="1863880"/>
                </a:cubicBezTo>
                <a:cubicBezTo>
                  <a:pt x="2203969" y="2055178"/>
                  <a:pt x="2220989" y="2256589"/>
                  <a:pt x="2204000" y="2456359"/>
                </a:cubicBezTo>
                <a:cubicBezTo>
                  <a:pt x="2206161" y="2514456"/>
                  <a:pt x="2162984" y="2541944"/>
                  <a:pt x="2117559" y="2542800"/>
                </a:cubicBezTo>
                <a:cubicBezTo>
                  <a:pt x="1976608" y="2552784"/>
                  <a:pt x="1637058" y="2570302"/>
                  <a:pt x="1501453" y="2542800"/>
                </a:cubicBezTo>
                <a:cubicBezTo>
                  <a:pt x="1365848" y="2515298"/>
                  <a:pt x="1059343" y="2543354"/>
                  <a:pt x="844725" y="2542800"/>
                </a:cubicBezTo>
                <a:cubicBezTo>
                  <a:pt x="630107" y="2542246"/>
                  <a:pt x="407451" y="2522720"/>
                  <a:pt x="86441" y="2542800"/>
                </a:cubicBezTo>
                <a:cubicBezTo>
                  <a:pt x="39889" y="2543350"/>
                  <a:pt x="-2357" y="2510005"/>
                  <a:pt x="0" y="2456359"/>
                </a:cubicBezTo>
                <a:cubicBezTo>
                  <a:pt x="26073" y="2340858"/>
                  <a:pt x="2727" y="2045614"/>
                  <a:pt x="0" y="1887579"/>
                </a:cubicBezTo>
                <a:cubicBezTo>
                  <a:pt x="-2727" y="1729544"/>
                  <a:pt x="-8065" y="1524040"/>
                  <a:pt x="0" y="1271400"/>
                </a:cubicBezTo>
                <a:cubicBezTo>
                  <a:pt x="8065" y="1018760"/>
                  <a:pt x="-1072" y="1005808"/>
                  <a:pt x="0" y="750018"/>
                </a:cubicBezTo>
                <a:cubicBezTo>
                  <a:pt x="1072" y="494228"/>
                  <a:pt x="-9747" y="282879"/>
                  <a:pt x="0" y="86441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3116933" y="2618567"/>
            <a:ext cx="2204000" cy="2542800"/>
          </a:xfrm>
          <a:custGeom>
            <a:rect b="b" l="l" r="r" t="t"/>
            <a:pathLst>
              <a:path extrusionOk="0" h="2542800" w="2204000">
                <a:moveTo>
                  <a:pt x="0" y="86441"/>
                </a:moveTo>
                <a:cubicBezTo>
                  <a:pt x="-2401" y="30450"/>
                  <a:pt x="39488" y="-6665"/>
                  <a:pt x="86441" y="0"/>
                </a:cubicBezTo>
                <a:cubicBezTo>
                  <a:pt x="339971" y="8183"/>
                  <a:pt x="515510" y="-23823"/>
                  <a:pt x="783792" y="0"/>
                </a:cubicBezTo>
                <a:cubicBezTo>
                  <a:pt x="1052074" y="23823"/>
                  <a:pt x="1222979" y="4500"/>
                  <a:pt x="1420208" y="0"/>
                </a:cubicBezTo>
                <a:cubicBezTo>
                  <a:pt x="1617437" y="-4500"/>
                  <a:pt x="1956267" y="22445"/>
                  <a:pt x="2117559" y="0"/>
                </a:cubicBezTo>
                <a:cubicBezTo>
                  <a:pt x="2164044" y="8785"/>
                  <a:pt x="2199069" y="30401"/>
                  <a:pt x="2204000" y="86441"/>
                </a:cubicBezTo>
                <a:cubicBezTo>
                  <a:pt x="2230359" y="223796"/>
                  <a:pt x="2205678" y="419798"/>
                  <a:pt x="2204000" y="702620"/>
                </a:cubicBezTo>
                <a:cubicBezTo>
                  <a:pt x="2202322" y="985442"/>
                  <a:pt x="2218294" y="1116012"/>
                  <a:pt x="2204000" y="1224002"/>
                </a:cubicBezTo>
                <a:cubicBezTo>
                  <a:pt x="2189706" y="1331992"/>
                  <a:pt x="2176425" y="1632078"/>
                  <a:pt x="2204000" y="1863880"/>
                </a:cubicBezTo>
                <a:cubicBezTo>
                  <a:pt x="2231575" y="2095682"/>
                  <a:pt x="2182598" y="2322302"/>
                  <a:pt x="2204000" y="2456359"/>
                </a:cubicBezTo>
                <a:cubicBezTo>
                  <a:pt x="2207291" y="2512153"/>
                  <a:pt x="2166745" y="2547740"/>
                  <a:pt x="2117559" y="2542800"/>
                </a:cubicBezTo>
                <a:cubicBezTo>
                  <a:pt x="1855850" y="2518888"/>
                  <a:pt x="1741777" y="2537554"/>
                  <a:pt x="1501453" y="2542800"/>
                </a:cubicBezTo>
                <a:cubicBezTo>
                  <a:pt x="1261129" y="2548046"/>
                  <a:pt x="1115859" y="2543734"/>
                  <a:pt x="844725" y="2542800"/>
                </a:cubicBezTo>
                <a:cubicBezTo>
                  <a:pt x="573591" y="2541866"/>
                  <a:pt x="392407" y="2506367"/>
                  <a:pt x="86441" y="2542800"/>
                </a:cubicBezTo>
                <a:cubicBezTo>
                  <a:pt x="46941" y="2549061"/>
                  <a:pt x="-3405" y="2493182"/>
                  <a:pt x="0" y="2456359"/>
                </a:cubicBezTo>
                <a:cubicBezTo>
                  <a:pt x="12828" y="2221490"/>
                  <a:pt x="-13419" y="2090941"/>
                  <a:pt x="0" y="1840180"/>
                </a:cubicBezTo>
                <a:cubicBezTo>
                  <a:pt x="13419" y="1589419"/>
                  <a:pt x="-20801" y="1542516"/>
                  <a:pt x="0" y="1247701"/>
                </a:cubicBezTo>
                <a:cubicBezTo>
                  <a:pt x="20801" y="952886"/>
                  <a:pt x="23033" y="926975"/>
                  <a:pt x="0" y="607823"/>
                </a:cubicBezTo>
                <a:cubicBezTo>
                  <a:pt x="-23033" y="288671"/>
                  <a:pt x="-10193" y="229686"/>
                  <a:pt x="0" y="86441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2741767" y="3716708"/>
            <a:ext cx="359996" cy="3594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9131615" y="4382862"/>
            <a:ext cx="150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258227" lvl="0" marL="35999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앱 알림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579639" y="4644612"/>
            <a:ext cx="2309200" cy="41037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11446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영상 확인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271712" y="616579"/>
            <a:ext cx="31617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735B"/>
              </a:buClr>
              <a:buSzPts val="4000"/>
              <a:buFont typeface="Arial"/>
              <a:buNone/>
            </a:pPr>
            <a:r>
              <a:rPr b="1" lang="ko-KR" sz="4000">
                <a:solidFill>
                  <a:srgbClr val="DB735B"/>
                </a:solidFill>
                <a:latin typeface="Arial"/>
                <a:ea typeface="Arial"/>
                <a:cs typeface="Arial"/>
                <a:sym typeface="Arial"/>
              </a:rPr>
              <a:t>서비스 컨셉</a:t>
            </a:r>
            <a:endParaRPr b="1" sz="4000">
              <a:solidFill>
                <a:srgbClr val="DB73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0" y="-2311"/>
            <a:ext cx="2405495" cy="1562170"/>
            <a:chOff x="0" y="-2311"/>
            <a:chExt cx="2405495" cy="1562170"/>
          </a:xfrm>
        </p:grpSpPr>
        <p:sp>
          <p:nvSpPr>
            <p:cNvPr id="218" name="Google Shape;218;p8"/>
            <p:cNvSpPr/>
            <p:nvPr/>
          </p:nvSpPr>
          <p:spPr>
            <a:xfrm rot="5400000">
              <a:off x="1053092" y="-10530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 rot="10800000">
              <a:off x="0" y="-2311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0" name="Google Shape;220;p8"/>
          <p:cNvGrpSpPr/>
          <p:nvPr/>
        </p:nvGrpSpPr>
        <p:grpSpPr>
          <a:xfrm rot="10800000">
            <a:off x="9786504" y="5295830"/>
            <a:ext cx="2405495" cy="1562170"/>
            <a:chOff x="152400" y="150089"/>
            <a:chExt cx="2405495" cy="1562170"/>
          </a:xfrm>
        </p:grpSpPr>
        <p:sp>
          <p:nvSpPr>
            <p:cNvPr id="221" name="Google Shape;221;p8"/>
            <p:cNvSpPr/>
            <p:nvPr/>
          </p:nvSpPr>
          <p:spPr>
            <a:xfrm rot="5400000">
              <a:off x="1205492" y="-900691"/>
              <a:ext cx="299312" cy="2405495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 rot="10800000">
              <a:off x="152400" y="150089"/>
              <a:ext cx="299312" cy="1562170"/>
            </a:xfrm>
            <a:prstGeom prst="rect">
              <a:avLst/>
            </a:prstGeom>
            <a:solidFill>
              <a:srgbClr val="EEE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3" name="Google Shape;223;p8"/>
          <p:cNvSpPr/>
          <p:nvPr/>
        </p:nvSpPr>
        <p:spPr>
          <a:xfrm>
            <a:off x="8963402" y="5182800"/>
            <a:ext cx="19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258227" lvl="0" marL="35999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600"/>
              <a:t>방문자 기록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1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/>
          <p:nvPr/>
        </p:nvSpPr>
        <p:spPr>
          <a:xfrm>
            <a:off x="1273625" y="1520775"/>
            <a:ext cx="9941222" cy="3816449"/>
          </a:xfrm>
          <a:custGeom>
            <a:rect b="b" l="l" r="r" t="t"/>
            <a:pathLst>
              <a:path extrusionOk="0" fill="none" h="3816449" w="9941222">
                <a:moveTo>
                  <a:pt x="0" y="699517"/>
                </a:moveTo>
                <a:cubicBezTo>
                  <a:pt x="1093" y="342782"/>
                  <a:pt x="344033" y="51774"/>
                  <a:pt x="699517" y="0"/>
                </a:cubicBezTo>
                <a:cubicBezTo>
                  <a:pt x="4250509" y="72427"/>
                  <a:pt x="7790481" y="61419"/>
                  <a:pt x="9241705" y="0"/>
                </a:cubicBezTo>
                <a:cubicBezTo>
                  <a:pt x="9617287" y="-74006"/>
                  <a:pt x="9871387" y="292061"/>
                  <a:pt x="9941222" y="699517"/>
                </a:cubicBezTo>
                <a:cubicBezTo>
                  <a:pt x="10042098" y="1833983"/>
                  <a:pt x="9833909" y="2060221"/>
                  <a:pt x="9941222" y="3116932"/>
                </a:cubicBezTo>
                <a:cubicBezTo>
                  <a:pt x="9943369" y="3492369"/>
                  <a:pt x="9609859" y="3796070"/>
                  <a:pt x="9241705" y="3816449"/>
                </a:cubicBezTo>
                <a:cubicBezTo>
                  <a:pt x="5490437" y="3846276"/>
                  <a:pt x="2587178" y="3737143"/>
                  <a:pt x="699517" y="3816449"/>
                </a:cubicBezTo>
                <a:cubicBezTo>
                  <a:pt x="333651" y="3814135"/>
                  <a:pt x="-6661" y="3504582"/>
                  <a:pt x="0" y="3116932"/>
                </a:cubicBezTo>
                <a:cubicBezTo>
                  <a:pt x="50037" y="2201058"/>
                  <a:pt x="770" y="1328240"/>
                  <a:pt x="0" y="699517"/>
                </a:cubicBezTo>
                <a:close/>
              </a:path>
              <a:path extrusionOk="0" h="3816449" w="9941222">
                <a:moveTo>
                  <a:pt x="0" y="699517"/>
                </a:moveTo>
                <a:cubicBezTo>
                  <a:pt x="15434" y="317391"/>
                  <a:pt x="323540" y="21576"/>
                  <a:pt x="699517" y="0"/>
                </a:cubicBezTo>
                <a:cubicBezTo>
                  <a:pt x="3116689" y="123000"/>
                  <a:pt x="7539680" y="-96860"/>
                  <a:pt x="9241705" y="0"/>
                </a:cubicBezTo>
                <a:cubicBezTo>
                  <a:pt x="9597999" y="-22894"/>
                  <a:pt x="9949753" y="295986"/>
                  <a:pt x="9941222" y="699517"/>
                </a:cubicBezTo>
                <a:cubicBezTo>
                  <a:pt x="9944395" y="1357919"/>
                  <a:pt x="10035489" y="2546604"/>
                  <a:pt x="9941222" y="3116932"/>
                </a:cubicBezTo>
                <a:cubicBezTo>
                  <a:pt x="9902857" y="3517164"/>
                  <a:pt x="9609728" y="3813452"/>
                  <a:pt x="9241705" y="3816449"/>
                </a:cubicBezTo>
                <a:cubicBezTo>
                  <a:pt x="6884244" y="3655742"/>
                  <a:pt x="3991616" y="3856116"/>
                  <a:pt x="699517" y="3816449"/>
                </a:cubicBezTo>
                <a:cubicBezTo>
                  <a:pt x="260501" y="3805809"/>
                  <a:pt x="-67777" y="3472560"/>
                  <a:pt x="0" y="3116932"/>
                </a:cubicBezTo>
                <a:cubicBezTo>
                  <a:pt x="32216" y="1925694"/>
                  <a:pt x="57206" y="1245410"/>
                  <a:pt x="0" y="699517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9" name="Google Shape;229;p9"/>
          <p:cNvGrpSpPr/>
          <p:nvPr/>
        </p:nvGrpSpPr>
        <p:grpSpPr>
          <a:xfrm flipH="1">
            <a:off x="443100" y="35859"/>
            <a:ext cx="5487400" cy="5567770"/>
            <a:chOff x="-1435871" y="0"/>
            <a:chExt cx="5835028" cy="5567770"/>
          </a:xfrm>
        </p:grpSpPr>
        <p:sp>
          <p:nvSpPr>
            <p:cNvPr id="230" name="Google Shape;230;p9"/>
            <p:cNvSpPr/>
            <p:nvPr/>
          </p:nvSpPr>
          <p:spPr>
            <a:xfrm rot="3448357">
              <a:off x="-364074" y="500659"/>
              <a:ext cx="3691435" cy="4566452"/>
            </a:xfrm>
            <a:prstGeom prst="trapezoid">
              <a:avLst>
                <a:gd fmla="val 49059" name="adj"/>
              </a:avLst>
            </a:prstGeom>
            <a:gradFill>
              <a:gsLst>
                <a:gs pos="0">
                  <a:srgbClr val="FFF8E5">
                    <a:alpha val="0"/>
                  </a:srgbClr>
                </a:gs>
                <a:gs pos="100000">
                  <a:srgbClr val="FFD966"/>
                </a:gs>
              </a:gsLst>
              <a:lin ang="135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31" name="Google Shape;231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7301" y="1427904"/>
              <a:ext cx="1108717" cy="11087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9"/>
          <p:cNvSpPr/>
          <p:nvPr/>
        </p:nvSpPr>
        <p:spPr>
          <a:xfrm>
            <a:off x="2328863" y="2902873"/>
            <a:ext cx="7534274" cy="912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2. 수행 계획 및 구성원</a:t>
            </a:r>
            <a:endParaRPr sz="4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2021-06-03T06:11:13Z</dcterms:created>
  <dc:creator>양 세빈</dc:creator>
</cp:coreProperties>
</file>